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2" r:id="rId5"/>
  </p:sldMasterIdLst>
  <p:notesMasterIdLst>
    <p:notesMasterId r:id="rId21"/>
  </p:notesMasterIdLst>
  <p:sldIdLst>
    <p:sldId id="295" r:id="rId6"/>
    <p:sldId id="2076139883" r:id="rId7"/>
    <p:sldId id="2076139872" r:id="rId8"/>
    <p:sldId id="292" r:id="rId9"/>
    <p:sldId id="2076139871" r:id="rId10"/>
    <p:sldId id="308" r:id="rId11"/>
    <p:sldId id="2076139889" r:id="rId12"/>
    <p:sldId id="2076139887" r:id="rId13"/>
    <p:sldId id="2076139873" r:id="rId14"/>
    <p:sldId id="2076139885" r:id="rId15"/>
    <p:sldId id="2076139877" r:id="rId16"/>
    <p:sldId id="2076139884" r:id="rId17"/>
    <p:sldId id="2076140869" r:id="rId18"/>
    <p:sldId id="2076140866" r:id="rId19"/>
    <p:sldId id="20761408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820"/>
    <a:srgbClr val="E5002B"/>
    <a:srgbClr val="101920"/>
    <a:srgbClr val="E4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53882-CCFF-4B4F-BDF6-9F3D465E7018}" v="12" dt="2023-06-28T17:22:04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firah Binti Zubir" userId="ee6a5b16-683c-4931-8764-487079624036" providerId="ADAL" clId="{34B53882-CCFF-4B4F-BDF6-9F3D465E7018}"/>
    <pc:docChg chg="addSld delSld modSld">
      <pc:chgData name="Zafirah Binti Zubir" userId="ee6a5b16-683c-4931-8764-487079624036" providerId="ADAL" clId="{34B53882-CCFF-4B4F-BDF6-9F3D465E7018}" dt="2023-06-28T17:22:04.222" v="14" actId="2696"/>
      <pc:docMkLst>
        <pc:docMk/>
      </pc:docMkLst>
      <pc:sldChg chg="addSp delSp modSp del mod">
        <pc:chgData name="Zafirah Binti Zubir" userId="ee6a5b16-683c-4931-8764-487079624036" providerId="ADAL" clId="{34B53882-CCFF-4B4F-BDF6-9F3D465E7018}" dt="2023-06-28T17:22:04.222" v="14" actId="2696"/>
        <pc:sldMkLst>
          <pc:docMk/>
          <pc:sldMk cId="2782479509" sldId="291"/>
        </pc:sldMkLst>
        <pc:spChg chg="add del mod">
          <ac:chgData name="Zafirah Binti Zubir" userId="ee6a5b16-683c-4931-8764-487079624036" providerId="ADAL" clId="{34B53882-CCFF-4B4F-BDF6-9F3D465E7018}" dt="2023-06-28T17:18:45.027" v="2"/>
          <ac:spMkLst>
            <pc:docMk/>
            <pc:sldMk cId="2782479509" sldId="291"/>
            <ac:spMk id="2" creationId="{B46261F7-1C04-CD22-1761-F85326F9D555}"/>
          </ac:spMkLst>
        </pc:spChg>
        <pc:picChg chg="add del mod">
          <ac:chgData name="Zafirah Binti Zubir" userId="ee6a5b16-683c-4931-8764-487079624036" providerId="ADAL" clId="{34B53882-CCFF-4B4F-BDF6-9F3D465E7018}" dt="2023-06-28T17:21:51.416" v="8"/>
          <ac:picMkLst>
            <pc:docMk/>
            <pc:sldMk cId="2782479509" sldId="291"/>
            <ac:picMk id="3" creationId="{3A632C01-F179-4835-2CD2-2BAE8943954F}"/>
          </ac:picMkLst>
        </pc:picChg>
      </pc:sldChg>
      <pc:sldChg chg="add del setBg">
        <pc:chgData name="Zafirah Binti Zubir" userId="ee6a5b16-683c-4931-8764-487079624036" providerId="ADAL" clId="{34B53882-CCFF-4B4F-BDF6-9F3D465E7018}" dt="2023-06-28T17:21:45.916" v="6"/>
        <pc:sldMkLst>
          <pc:docMk/>
          <pc:sldMk cId="2084467473" sldId="2076140868"/>
        </pc:sldMkLst>
      </pc:sldChg>
      <pc:sldChg chg="add del setBg">
        <pc:chgData name="Zafirah Binti Zubir" userId="ee6a5b16-683c-4931-8764-487079624036" providerId="ADAL" clId="{34B53882-CCFF-4B4F-BDF6-9F3D465E7018}" dt="2023-06-28T17:21:41.013" v="4" actId="2696"/>
        <pc:sldMkLst>
          <pc:docMk/>
          <pc:sldMk cId="2407908915" sldId="2076140868"/>
        </pc:sldMkLst>
      </pc:sldChg>
      <pc:sldChg chg="new del">
        <pc:chgData name="Zafirah Binti Zubir" userId="ee6a5b16-683c-4931-8764-487079624036" providerId="ADAL" clId="{34B53882-CCFF-4B4F-BDF6-9F3D465E7018}" dt="2023-06-28T17:22:02.721" v="13" actId="2696"/>
        <pc:sldMkLst>
          <pc:docMk/>
          <pc:sldMk cId="2690811901" sldId="2076140868"/>
        </pc:sldMkLst>
      </pc:sldChg>
      <pc:sldChg chg="add del setBg">
        <pc:chgData name="Zafirah Binti Zubir" userId="ee6a5b16-683c-4931-8764-487079624036" providerId="ADAL" clId="{34B53882-CCFF-4B4F-BDF6-9F3D465E7018}" dt="2023-06-28T17:21:59.667" v="11"/>
        <pc:sldMkLst>
          <pc:docMk/>
          <pc:sldMk cId="834036356" sldId="2076140869"/>
        </pc:sldMkLst>
      </pc:sldChg>
      <pc:sldChg chg="add">
        <pc:chgData name="Zafirah Binti Zubir" userId="ee6a5b16-683c-4931-8764-487079624036" providerId="ADAL" clId="{34B53882-CCFF-4B4F-BDF6-9F3D465E7018}" dt="2023-06-28T17:21:59.829" v="12"/>
        <pc:sldMkLst>
          <pc:docMk/>
          <pc:sldMk cId="3835634444" sldId="20761408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406B3-E0CA-4ACD-A3D8-613ACA1670FB}" type="datetimeFigureOut">
              <a:rPr lang="en-MY" smtClean="0"/>
              <a:t>28/6/2023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B3934-3469-4BE8-B9BC-8ED35F81DEB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950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80F00-D091-4F17-9B30-FA7A84E75F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80F00-D091-4F17-9B30-FA7A84E75F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5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998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3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7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8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83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84F7D52B-E4AF-B94F-AB28-779D69485F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914" y="14288"/>
            <a:ext cx="12187066" cy="6858000"/>
          </a:xfrm>
          <a:prstGeom prst="rect">
            <a:avLst/>
          </a:prstGeom>
        </p:spPr>
      </p:pic>
      <p:pic>
        <p:nvPicPr>
          <p:cNvPr id="9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31AC5FDF-32E7-8C45-B9BE-EB67078EE1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9232"/>
          <a:stretch/>
        </p:blipFill>
        <p:spPr>
          <a:xfrm>
            <a:off x="9713033" y="261953"/>
            <a:ext cx="2489947" cy="67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73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2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1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99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65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3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2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36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58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53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9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32656"/>
            <a:ext cx="11074400" cy="864096"/>
          </a:xfrm>
        </p:spPr>
        <p:txBody>
          <a:bodyPr>
            <a:normAutofit/>
          </a:bodyPr>
          <a:lstStyle>
            <a:lvl1pPr algn="l">
              <a:defRPr sz="3600" b="1"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84785"/>
            <a:ext cx="11074400" cy="423021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1200"/>
              </a:spcBef>
              <a:defRPr sz="2800">
                <a:latin typeface="Century Gothic" panose="020B0502020202020204" pitchFamily="34" charset="0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400">
                <a:latin typeface="Century Gothic" panose="020B0502020202020204" pitchFamily="34" charset="0"/>
              </a:defRPr>
            </a:lvl2pPr>
            <a:lvl3pPr>
              <a:lnSpc>
                <a:spcPct val="150000"/>
              </a:lnSpc>
              <a:spcBef>
                <a:spcPts val="1200"/>
              </a:spcBef>
              <a:defRPr sz="2000">
                <a:latin typeface="Century Gothic" panose="020B0502020202020204" pitchFamily="34" charset="0"/>
              </a:defRPr>
            </a:lvl3pPr>
            <a:lvl4pPr>
              <a:lnSpc>
                <a:spcPct val="150000"/>
              </a:lnSpc>
              <a:spcBef>
                <a:spcPts val="1200"/>
              </a:spcBef>
              <a:defRPr sz="1800">
                <a:latin typeface="Century Gothic" panose="020B0502020202020204" pitchFamily="34" charset="0"/>
              </a:defRPr>
            </a:lvl4pPr>
            <a:lvl5pPr>
              <a:lnSpc>
                <a:spcPct val="150000"/>
              </a:lnSpc>
              <a:spcBef>
                <a:spcPts val="1200"/>
              </a:spcBef>
              <a:defRPr sz="18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4978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2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0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8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5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3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7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2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8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429E2D0-EA0C-EA41-8B63-B8A7A0BCB6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r="9632"/>
          <a:stretch/>
        </p:blipFill>
        <p:spPr>
          <a:xfrm>
            <a:off x="9713033" y="261953"/>
            <a:ext cx="2478967" cy="67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2355B0-7D78-F612-07CB-BD2733AF0551}"/>
              </a:ext>
            </a:extLst>
          </p:cNvPr>
          <p:cNvSpPr txBox="1">
            <a:spLocks/>
          </p:cNvSpPr>
          <p:nvPr/>
        </p:nvSpPr>
        <p:spPr bwMode="auto">
          <a:xfrm>
            <a:off x="914400" y="262112"/>
            <a:ext cx="9434581" cy="863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Trebuchet M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Trebuchet M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Trebuchet M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MY" sz="2700"/>
              <a:t>Instructions to prepare pitching slides TO GRANT RECOMMENDATION Committee meeting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C0390800-3FCC-D9C1-510C-CAB29FF68391}"/>
              </a:ext>
            </a:extLst>
          </p:cNvPr>
          <p:cNvSpPr txBox="1">
            <a:spLocks/>
          </p:cNvSpPr>
          <p:nvPr/>
        </p:nvSpPr>
        <p:spPr>
          <a:xfrm>
            <a:off x="508000" y="1484785"/>
            <a:ext cx="11074400" cy="3605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800">
                <a:latin typeface="Arial"/>
                <a:cs typeface="Arial"/>
              </a:rPr>
              <a:t>Please prepare the slides based on the scope and template given</a:t>
            </a:r>
            <a:endParaRPr lang="en-US" sz="1800">
              <a:latin typeface="Arial"/>
              <a:ea typeface="+mn-lt"/>
              <a:cs typeface="Arial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800">
                <a:latin typeface="Arial"/>
                <a:cs typeface="Arial"/>
              </a:rPr>
              <a:t>Please ensure the facts given are the </a:t>
            </a:r>
            <a:r>
              <a:rPr lang="en-US" sz="1800" b="1" u="sng">
                <a:latin typeface="Arial"/>
                <a:cs typeface="Arial"/>
              </a:rPr>
              <a:t>SAME</a:t>
            </a:r>
            <a:r>
              <a:rPr lang="en-US" sz="1800">
                <a:latin typeface="Arial"/>
                <a:cs typeface="Arial"/>
              </a:rPr>
              <a:t> as your latest submitted MDAG application</a:t>
            </a:r>
            <a:endParaRPr lang="en-US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800">
                <a:latin typeface="Arial"/>
                <a:cs typeface="Arial"/>
              </a:rPr>
              <a:t>Please be on standby and ensure that the representative of your company is at least CEO or Director managing the company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800" b="1">
                <a:solidFill>
                  <a:srgbClr val="FF0000"/>
                </a:solidFill>
                <a:latin typeface="Arial"/>
                <a:cs typeface="Arial"/>
              </a:rPr>
              <a:t>Please ensure the slides adhere to the guidelines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30590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9CE36-4616-44FC-8498-6C574B1A6066}"/>
              </a:ext>
            </a:extLst>
          </p:cNvPr>
          <p:cNvSpPr txBox="1"/>
          <p:nvPr/>
        </p:nvSpPr>
        <p:spPr>
          <a:xfrm>
            <a:off x="736957" y="159452"/>
            <a:ext cx="810933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>
                <a:solidFill>
                  <a:prstClr val="black"/>
                </a:solidFill>
                <a:latin typeface="Arial Black"/>
              </a:rPr>
              <a:t>Deliverable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4B259D-7D17-FEE9-33A0-4F7296CF0EEA}"/>
              </a:ext>
            </a:extLst>
          </p:cNvPr>
          <p:cNvSpPr txBox="1"/>
          <p:nvPr/>
        </p:nvSpPr>
        <p:spPr>
          <a:xfrm>
            <a:off x="903767" y="6140899"/>
            <a:ext cx="101868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en-US">
                <a:latin typeface="Arial"/>
                <a:ea typeface="Century Gothic" charset="0"/>
                <a:cs typeface="Arial"/>
              </a:rPr>
              <a:t>NOTE: Kindly ensure it is tally in section D as per the application form submitted</a:t>
            </a:r>
            <a:endParaRPr kumimoji="0" lang="en-GB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52C551-BDDF-C06C-8A4A-33B647794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942161"/>
              </p:ext>
            </p:extLst>
          </p:nvPr>
        </p:nvGraphicFramePr>
        <p:xfrm>
          <a:off x="1002596" y="746938"/>
          <a:ext cx="10186807" cy="385109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63085">
                  <a:extLst>
                    <a:ext uri="{9D8B030D-6E8A-4147-A177-3AD203B41FA5}">
                      <a16:colId xmlns:a16="http://schemas.microsoft.com/office/drawing/2014/main" val="359906089"/>
                    </a:ext>
                  </a:extLst>
                </a:gridCol>
                <a:gridCol w="4115860">
                  <a:extLst>
                    <a:ext uri="{9D8B030D-6E8A-4147-A177-3AD203B41FA5}">
                      <a16:colId xmlns:a16="http://schemas.microsoft.com/office/drawing/2014/main" val="3656133256"/>
                    </a:ext>
                  </a:extLst>
                </a:gridCol>
                <a:gridCol w="2603931">
                  <a:extLst>
                    <a:ext uri="{9D8B030D-6E8A-4147-A177-3AD203B41FA5}">
                      <a16:colId xmlns:a16="http://schemas.microsoft.com/office/drawing/2014/main" val="1084697897"/>
                    </a:ext>
                  </a:extLst>
                </a:gridCol>
                <a:gridCol w="2603931">
                  <a:extLst>
                    <a:ext uri="{9D8B030D-6E8A-4147-A177-3AD203B41FA5}">
                      <a16:colId xmlns:a16="http://schemas.microsoft.com/office/drawing/2014/main" val="1577667631"/>
                    </a:ext>
                  </a:extLst>
                </a:gridCol>
              </a:tblGrid>
              <a:tr h="382975">
                <a:tc>
                  <a:txBody>
                    <a:bodyPr/>
                    <a:lstStyle/>
                    <a:p>
                      <a:pPr fontAlgn="ctr"/>
                      <a:endParaRPr lang="en-US" sz="1500">
                        <a:effectLst/>
                        <a:latin typeface="Arial"/>
                      </a:endParaRPr>
                    </a:p>
                  </a:txBody>
                  <a:tcPr marL="9525" marR="9525" marT="9525" anchor="ctr"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  <a:latin typeface="Arial"/>
                        </a:rPr>
                        <a:t>KPI Items</a:t>
                      </a:r>
                    </a:p>
                  </a:txBody>
                  <a:tcPr marL="9525" marR="9525" marT="9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  <a:latin typeface="Arial"/>
                        </a:rPr>
                        <a:t>TARGET KPI</a:t>
                      </a:r>
                    </a:p>
                  </a:txBody>
                  <a:tcPr marL="9525" marR="9525" marT="9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  <a:latin typeface="Arial"/>
                        </a:rPr>
                        <a:t>Grant Amount</a:t>
                      </a:r>
                    </a:p>
                  </a:txBody>
                  <a:tcPr marL="9525" marR="9525" marT="952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273815"/>
                  </a:ext>
                </a:extLst>
              </a:tr>
              <a:tr h="29276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500">
                          <a:solidFill>
                            <a:srgbClr val="101920"/>
                          </a:solidFill>
                          <a:effectLst/>
                          <a:latin typeface="Arial"/>
                        </a:rPr>
                        <a:t>Year 1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MY" sz="15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minimum of xx no of new knowledge workers &amp; existing knowledge workers in the company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500">
                          <a:effectLst/>
                          <a:latin typeface="Arial"/>
                        </a:rPr>
                        <a:t> 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Arial" panose="020B0604020202020204" pitchFamily="34" charset="0"/>
                          <a:cs typeface="Arial"/>
                        </a:rPr>
                        <a:t>&lt;please insert&gt;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910561"/>
                  </a:ext>
                </a:extLst>
              </a:tr>
              <a:tr h="3557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5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A minimum of </a:t>
                      </a:r>
                      <a:r>
                        <a:rPr lang="en-MY" sz="1500" b="0" i="0" u="none" strike="noStrike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RMxx</a:t>
                      </a:r>
                      <a:r>
                        <a:rPr lang="en-MY" sz="15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investment in operational and capital expenditure.</a:t>
                      </a:r>
                    </a:p>
                  </a:txBody>
                  <a:tcPr marL="9525" marR="9525" marT="9525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Arial" panose="020B0604020202020204" pitchFamily="34" charset="0"/>
                          <a:cs typeface="Arial"/>
                        </a:rPr>
                        <a:t>&lt;please insert&gt;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440308"/>
                  </a:ext>
                </a:extLst>
              </a:tr>
              <a:tr h="41860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500">
                          <a:solidFill>
                            <a:srgbClr val="101920"/>
                          </a:solidFill>
                          <a:effectLst/>
                          <a:latin typeface="Arial"/>
                        </a:rPr>
                        <a:t>Year 2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MY" sz="15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minimum of xx no of new knowledge workers &amp; existing knowledge workers in the company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966862"/>
                  </a:ext>
                </a:extLst>
              </a:tr>
              <a:tr h="7701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5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A minimum of </a:t>
                      </a:r>
                      <a:r>
                        <a:rPr lang="en-MY" sz="1500" b="0" i="0" u="none" strike="noStrike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RMxx</a:t>
                      </a:r>
                      <a:r>
                        <a:rPr lang="en-MY" sz="15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investment in operational and capital expenditure (cumulative from Year 1).</a:t>
                      </a:r>
                    </a:p>
                  </a:txBody>
                  <a:tcPr marL="9525" marR="9525" marT="9525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Arial" panose="020B0604020202020204" pitchFamily="34" charset="0"/>
                          <a:cs typeface="Arial"/>
                        </a:rPr>
                        <a:t>&lt;please insert&gt;</a:t>
                      </a:r>
                    </a:p>
                    <a:p>
                      <a:pPr algn="ctr" fontAlgn="ctr"/>
                      <a:endParaRPr lang="en-US" sz="1500">
                        <a:solidFill>
                          <a:srgbClr val="1019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500">
                        <a:solidFill>
                          <a:srgbClr val="1019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138353"/>
                  </a:ext>
                </a:extLst>
              </a:tr>
              <a:tr h="51652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500">
                          <a:solidFill>
                            <a:srgbClr val="101920"/>
                          </a:solidFill>
                          <a:effectLst/>
                          <a:latin typeface="Arial"/>
                        </a:rPr>
                        <a:t>Year 3</a:t>
                      </a: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MY" sz="15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minimum of xx no of new knowledge workers &amp; existing knowledge workers in the company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  <a:p>
                      <a:pPr algn="ctr" fontAlgn="ctr"/>
                      <a:endParaRPr lang="en-US" sz="1500">
                        <a:effectLst/>
                        <a:latin typeface="Arial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1500">
                        <a:effectLst/>
                        <a:latin typeface="Arial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802960"/>
                  </a:ext>
                </a:extLst>
              </a:tr>
              <a:tr h="770131">
                <a:tc vMerge="1">
                  <a:txBody>
                    <a:bodyPr/>
                    <a:lstStyle/>
                    <a:p>
                      <a:pPr fontAlgn="t"/>
                      <a:endParaRPr lang="en-US" sz="1500">
                        <a:solidFill>
                          <a:srgbClr val="10192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5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 minimum of </a:t>
                      </a:r>
                      <a:r>
                        <a:rPr lang="en-MY" sz="1500" b="0" i="0" u="none" strike="noStrike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RMxx</a:t>
                      </a:r>
                      <a:r>
                        <a:rPr lang="en-MY" sz="15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investment in operational and capital expenditure (cumulative from Year 2).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  <a:p>
                      <a:pPr algn="ctr" fontAlgn="ctr"/>
                      <a:endParaRPr lang="en-US" sz="1500">
                        <a:effectLst/>
                        <a:latin typeface="Arial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500">
                        <a:effectLst/>
                        <a:latin typeface="Arial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833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69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9CE36-4616-44FC-8498-6C574B1A6066}"/>
              </a:ext>
            </a:extLst>
          </p:cNvPr>
          <p:cNvSpPr txBox="1"/>
          <p:nvPr/>
        </p:nvSpPr>
        <p:spPr>
          <a:xfrm>
            <a:off x="758222" y="170251"/>
            <a:ext cx="698433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Project Costing 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1623849-49A6-C078-3D1C-E805A00EB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230593"/>
              </p:ext>
            </p:extLst>
          </p:nvPr>
        </p:nvGraphicFramePr>
        <p:xfrm>
          <a:off x="572940" y="3871054"/>
          <a:ext cx="10959366" cy="2367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126">
                  <a:extLst>
                    <a:ext uri="{9D8B030D-6E8A-4147-A177-3AD203B41FA5}">
                      <a16:colId xmlns:a16="http://schemas.microsoft.com/office/drawing/2014/main" val="1672909817"/>
                    </a:ext>
                  </a:extLst>
                </a:gridCol>
                <a:gridCol w="3481247">
                  <a:extLst>
                    <a:ext uri="{9D8B030D-6E8A-4147-A177-3AD203B41FA5}">
                      <a16:colId xmlns:a16="http://schemas.microsoft.com/office/drawing/2014/main" val="2662930409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220546152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val="1039669225"/>
                    </a:ext>
                  </a:extLst>
                </a:gridCol>
                <a:gridCol w="1671638">
                  <a:extLst>
                    <a:ext uri="{9D8B030D-6E8A-4147-A177-3AD203B41FA5}">
                      <a16:colId xmlns:a16="http://schemas.microsoft.com/office/drawing/2014/main" val="2382824176"/>
                    </a:ext>
                  </a:extLst>
                </a:gridCol>
                <a:gridCol w="1573918">
                  <a:extLst>
                    <a:ext uri="{9D8B030D-6E8A-4147-A177-3AD203B41FA5}">
                      <a16:colId xmlns:a16="http://schemas.microsoft.com/office/drawing/2014/main" val="2487341308"/>
                    </a:ext>
                  </a:extLst>
                </a:gridCol>
              </a:tblGrid>
              <a:tr h="2141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1100" b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n-MY" sz="11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1100" b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MY" sz="11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MY" sz="1100" b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cost (RM) </a:t>
                      </a:r>
                      <a:endParaRPr lang="en-MY" sz="11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1100" b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(RM)</a:t>
                      </a:r>
                      <a:endParaRPr lang="en-MY" sz="11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376009"/>
                  </a:ext>
                </a:extLst>
              </a:tr>
              <a:tr h="182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MY" sz="1100" b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MY" sz="11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MY" sz="1100" b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</a:t>
                      </a:r>
                      <a:endParaRPr lang="en-MY" sz="11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MY" sz="1100" b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3</a:t>
                      </a:r>
                      <a:endParaRPr lang="en-MY" sz="11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749562"/>
                  </a:ext>
                </a:extLst>
              </a:tr>
              <a:tr h="216203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Salary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06986"/>
                  </a:ext>
                </a:extLst>
              </a:tr>
              <a:tr h="25312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497129"/>
                  </a:ext>
                </a:extLst>
              </a:tr>
              <a:tr h="219217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</a:t>
                      </a: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358903"/>
                  </a:ext>
                </a:extLst>
              </a:tr>
              <a:tr h="219217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Utilities</a:t>
                      </a: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183611"/>
                  </a:ext>
                </a:extLst>
              </a:tr>
              <a:tr h="232040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Operations Start up Cost</a:t>
                      </a: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10182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10182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331887"/>
                  </a:ext>
                </a:extLst>
              </a:tr>
              <a:tr h="219547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and Development</a:t>
                      </a: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568469"/>
                  </a:ext>
                </a:extLst>
              </a:tr>
              <a:tr h="324753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Marketing, and advertising and/or sales Management Tools cost </a:t>
                      </a:r>
                      <a:endParaRPr lang="en-MY" sz="1100" u="none" strike="noStrike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42355"/>
                  </a:ext>
                </a:extLst>
              </a:tr>
              <a:tr h="270361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MY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Total Project Cost</a:t>
                      </a:r>
                      <a:endParaRPr lang="en-MY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MY" sz="1100" u="none" strike="noStrike">
                          <a:effectLst/>
                          <a:latin typeface="Century Gothic" panose="020B0502020202020204" pitchFamily="34" charset="0"/>
                        </a:rPr>
                        <a:t>Total Other Costs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6520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5F2BDC-3983-CDAA-A225-AF2527DAC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823485"/>
              </p:ext>
            </p:extLst>
          </p:nvPr>
        </p:nvGraphicFramePr>
        <p:xfrm>
          <a:off x="572940" y="801297"/>
          <a:ext cx="10959366" cy="2702851"/>
        </p:xfrm>
        <a:graphic>
          <a:graphicData uri="http://schemas.openxmlformats.org/drawingml/2006/table">
            <a:tbl>
              <a:tblPr/>
              <a:tblGrid>
                <a:gridCol w="731604">
                  <a:extLst>
                    <a:ext uri="{9D8B030D-6E8A-4147-A177-3AD203B41FA5}">
                      <a16:colId xmlns:a16="http://schemas.microsoft.com/office/drawing/2014/main" val="717596872"/>
                    </a:ext>
                  </a:extLst>
                </a:gridCol>
                <a:gridCol w="3507314">
                  <a:extLst>
                    <a:ext uri="{9D8B030D-6E8A-4147-A177-3AD203B41FA5}">
                      <a16:colId xmlns:a16="http://schemas.microsoft.com/office/drawing/2014/main" val="4216550165"/>
                    </a:ext>
                  </a:extLst>
                </a:gridCol>
                <a:gridCol w="1845695">
                  <a:extLst>
                    <a:ext uri="{9D8B030D-6E8A-4147-A177-3AD203B41FA5}">
                      <a16:colId xmlns:a16="http://schemas.microsoft.com/office/drawing/2014/main" val="161209720"/>
                    </a:ext>
                  </a:extLst>
                </a:gridCol>
                <a:gridCol w="1601846">
                  <a:extLst>
                    <a:ext uri="{9D8B030D-6E8A-4147-A177-3AD203B41FA5}">
                      <a16:colId xmlns:a16="http://schemas.microsoft.com/office/drawing/2014/main" val="1440490080"/>
                    </a:ext>
                  </a:extLst>
                </a:gridCol>
                <a:gridCol w="1647989">
                  <a:extLst>
                    <a:ext uri="{9D8B030D-6E8A-4147-A177-3AD203B41FA5}">
                      <a16:colId xmlns:a16="http://schemas.microsoft.com/office/drawing/2014/main" val="1802134599"/>
                    </a:ext>
                  </a:extLst>
                </a:gridCol>
                <a:gridCol w="1624918">
                  <a:extLst>
                    <a:ext uri="{9D8B030D-6E8A-4147-A177-3AD203B41FA5}">
                      <a16:colId xmlns:a16="http://schemas.microsoft.com/office/drawing/2014/main" val="118792627"/>
                    </a:ext>
                  </a:extLst>
                </a:gridCol>
              </a:tblGrid>
              <a:tr h="265547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MY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No.</a:t>
                      </a:r>
                      <a:r>
                        <a:rPr lang="en-MY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MY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192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MY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Item</a:t>
                      </a:r>
                      <a:r>
                        <a:rPr lang="en-MY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MY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MY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Cost (RM)</a:t>
                      </a:r>
                      <a:r>
                        <a:rPr lang="en-MY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MY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en-MY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Source of fund (RM)</a:t>
                      </a:r>
                      <a:r>
                        <a:rPr lang="en-MY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MY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/>
                      <a:r>
                        <a:rPr lang="en-MY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Source of fund (RM)</a:t>
                      </a:r>
                      <a:r>
                        <a:rPr lang="en-MY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MY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772703"/>
                  </a:ext>
                </a:extLst>
              </a:tr>
              <a:tr h="265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Fund requested</a:t>
                      </a:r>
                      <a:r>
                        <a:rPr kumimoji="0" lang="en-MY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​</a:t>
                      </a:r>
                      <a:r>
                        <a:rPr kumimoji="0" lang="en-MY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%</a:t>
                      </a:r>
                      <a:endParaRPr kumimoji="0" lang="en-MY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MY" sz="12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Fund requested</a:t>
                      </a:r>
                      <a:r>
                        <a:rPr lang="en-MY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MY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MY" sz="12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Other fund</a:t>
                      </a:r>
                      <a:r>
                        <a:rPr lang="en-MY" sz="1200" b="0" i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​</a:t>
                      </a:r>
                      <a:endParaRPr lang="en-MY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69813"/>
                  </a:ext>
                </a:extLst>
              </a:tr>
              <a:tr h="255528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Salary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534402"/>
                  </a:ext>
                </a:extLst>
              </a:tr>
              <a:tr h="255528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34062"/>
                  </a:ext>
                </a:extLst>
              </a:tr>
              <a:tr h="255528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</a:t>
                      </a: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948456"/>
                  </a:ext>
                </a:extLst>
              </a:tr>
              <a:tr h="255528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Utilities (Electricity &amp; Telco Cost)</a:t>
                      </a: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984101"/>
                  </a:ext>
                </a:extLst>
              </a:tr>
              <a:tr h="255528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Operations Start up Cost</a:t>
                      </a: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939490"/>
                  </a:ext>
                </a:extLst>
              </a:tr>
              <a:tr h="255528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and Development</a:t>
                      </a: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35543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Marketing, and advertising and/or sales Management Tools cost </a:t>
                      </a:r>
                      <a:endParaRPr lang="en-MY" sz="1100" u="none" strike="noStrike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042504"/>
                  </a:ext>
                </a:extLst>
              </a:tr>
              <a:tr h="255528">
                <a:tc gridSpan="2">
                  <a:txBody>
                    <a:bodyPr/>
                    <a:lstStyle/>
                    <a:p>
                      <a:pPr algn="r" fontAlgn="base"/>
                      <a:r>
                        <a:rPr lang="en-MY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Project Cost </a:t>
                      </a:r>
                      <a:r>
                        <a:rPr lang="en-MY" sz="11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MY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MY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endParaRPr lang="en-MY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MY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MY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95202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82601AC-9DB1-354B-A5F7-4067E4B7F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941" y="8020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itchFamily="2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9CE36-4616-44FC-8498-6C574B1A6066}"/>
              </a:ext>
            </a:extLst>
          </p:cNvPr>
          <p:cNvSpPr txBox="1"/>
          <p:nvPr/>
        </p:nvSpPr>
        <p:spPr>
          <a:xfrm>
            <a:off x="736957" y="347769"/>
            <a:ext cx="698433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Problems &amp; Opportunities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4F6E68-81A0-4AFF-A630-17C23A67E98F}"/>
              </a:ext>
            </a:extLst>
          </p:cNvPr>
          <p:cNvSpPr txBox="1"/>
          <p:nvPr/>
        </p:nvSpPr>
        <p:spPr>
          <a:xfrm>
            <a:off x="960622" y="1312324"/>
            <a:ext cx="9396417" cy="26930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You may highlight on the following:</a:t>
            </a: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Problems that MD/proposed activities is trying to solve. </a:t>
            </a: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Address the problem statement(s) (technical aspects, experience, background and success stories)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kumimoji="0" lang="en-GB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1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93A889-0126-44AC-9E78-F970E13FFAAC}"/>
              </a:ext>
            </a:extLst>
          </p:cNvPr>
          <p:cNvSpPr txBox="1"/>
          <p:nvPr/>
        </p:nvSpPr>
        <p:spPr>
          <a:xfrm>
            <a:off x="1205164" y="1751598"/>
            <a:ext cx="698433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Thank you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5634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291900F-7187-EB4F-BC97-33BDC47F0FB9}"/>
              </a:ext>
            </a:extLst>
          </p:cNvPr>
          <p:cNvSpPr txBox="1">
            <a:spLocks/>
          </p:cNvSpPr>
          <p:nvPr/>
        </p:nvSpPr>
        <p:spPr>
          <a:xfrm>
            <a:off x="-553692" y="138340"/>
            <a:ext cx="10515600" cy="53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2800">
                <a:solidFill>
                  <a:prstClr val="black"/>
                </a:solidFill>
                <a:latin typeface="Arial Black"/>
              </a:rPr>
              <a:t>MDAG</a:t>
            </a:r>
            <a:r>
              <a:rPr kumimoji="0" lang="en-MY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 APPLICATION</a:t>
            </a:r>
            <a:r>
              <a:rPr kumimoji="0" lang="en-MY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 REVIEW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A8E396-CE3E-1686-99EB-1DCF4E542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26906"/>
              </p:ext>
            </p:extLst>
          </p:nvPr>
        </p:nvGraphicFramePr>
        <p:xfrm>
          <a:off x="454789" y="675740"/>
          <a:ext cx="10882215" cy="805090"/>
        </p:xfrm>
        <a:graphic>
          <a:graphicData uri="http://schemas.openxmlformats.org/drawingml/2006/table">
            <a:tbl>
              <a:tblPr/>
              <a:tblGrid>
                <a:gridCol w="2365920">
                  <a:extLst>
                    <a:ext uri="{9D8B030D-6E8A-4147-A177-3AD203B41FA5}">
                      <a16:colId xmlns:a16="http://schemas.microsoft.com/office/drawing/2014/main" val="53692812"/>
                    </a:ext>
                  </a:extLst>
                </a:gridCol>
                <a:gridCol w="8516295">
                  <a:extLst>
                    <a:ext uri="{9D8B030D-6E8A-4147-A177-3AD203B41FA5}">
                      <a16:colId xmlns:a16="http://schemas.microsoft.com/office/drawing/2014/main" val="3392541364"/>
                    </a:ext>
                  </a:extLst>
                </a:gridCol>
              </a:tblGrid>
              <a:tr h="239754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Applicant Name</a:t>
                      </a:r>
                      <a:r>
                        <a:rPr lang="en-US" sz="1100" b="1" i="0">
                          <a:solidFill>
                            <a:srgbClr val="FFFFFF"/>
                          </a:solidFill>
                          <a:effectLst/>
                          <a:latin typeface="Arial"/>
                          <a:cs typeface="Arial"/>
                        </a:rPr>
                        <a:t>​</a:t>
                      </a:r>
                    </a:p>
                  </a:txBody>
                  <a:tcPr marL="73570" marR="73570" marT="36785" marB="367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latin typeface="Arial"/>
                      </a:endParaRPr>
                    </a:p>
                  </a:txBody>
                  <a:tcPr marL="73570" marR="73570" marT="36785" marB="367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721929"/>
                  </a:ext>
                </a:extLst>
              </a:tr>
              <a:tr h="258660">
                <a:tc>
                  <a:txBody>
                    <a:bodyPr/>
                    <a:lstStyle/>
                    <a:p>
                      <a:pPr marL="0" marR="0" lvl="0" indent="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Total Cost</a:t>
                      </a:r>
                    </a:p>
                  </a:txBody>
                  <a:tcPr marL="73570" marR="73570" marT="36785" marB="367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RMXX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12686"/>
                  </a:ext>
                </a:extLst>
              </a:tr>
              <a:tr h="270337">
                <a:tc>
                  <a:txBody>
                    <a:bodyPr/>
                    <a:lstStyle/>
                    <a:p>
                      <a:pPr marL="0" marR="0" lvl="0" indent="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Requested Amount</a:t>
                      </a:r>
                    </a:p>
                  </a:txBody>
                  <a:tcPr marL="73570" marR="73570" marT="36785" marB="3678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RMXX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70252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D5655D5-6671-A502-391F-FFF0406BEA1F}"/>
              </a:ext>
            </a:extLst>
          </p:cNvPr>
          <p:cNvSpPr txBox="1"/>
          <p:nvPr/>
        </p:nvSpPr>
        <p:spPr>
          <a:xfrm>
            <a:off x="337310" y="1664048"/>
            <a:ext cx="2877711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*Breakdown of the requested </a:t>
            </a:r>
            <a:r>
              <a:rPr lang="en-US" sz="1200" b="1" i="1">
                <a:solidFill>
                  <a:prstClr val="black"/>
                </a:solidFill>
                <a:latin typeface="Arial"/>
                <a:cs typeface="Arial"/>
              </a:rPr>
              <a:t>MDAG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AF6E507-CEC6-6AB0-CEC9-5602DFB29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01755"/>
              </p:ext>
            </p:extLst>
          </p:nvPr>
        </p:nvGraphicFramePr>
        <p:xfrm>
          <a:off x="474342" y="2018230"/>
          <a:ext cx="10862662" cy="4689951"/>
        </p:xfrm>
        <a:graphic>
          <a:graphicData uri="http://schemas.openxmlformats.org/drawingml/2006/table">
            <a:tbl>
              <a:tblPr/>
              <a:tblGrid>
                <a:gridCol w="518723">
                  <a:extLst>
                    <a:ext uri="{9D8B030D-6E8A-4147-A177-3AD203B41FA5}">
                      <a16:colId xmlns:a16="http://schemas.microsoft.com/office/drawing/2014/main" val="425981502"/>
                    </a:ext>
                  </a:extLst>
                </a:gridCol>
                <a:gridCol w="2266164">
                  <a:extLst>
                    <a:ext uri="{9D8B030D-6E8A-4147-A177-3AD203B41FA5}">
                      <a16:colId xmlns:a16="http://schemas.microsoft.com/office/drawing/2014/main" val="3011717657"/>
                    </a:ext>
                  </a:extLst>
                </a:gridCol>
                <a:gridCol w="1079904">
                  <a:extLst>
                    <a:ext uri="{9D8B030D-6E8A-4147-A177-3AD203B41FA5}">
                      <a16:colId xmlns:a16="http://schemas.microsoft.com/office/drawing/2014/main" val="483092629"/>
                    </a:ext>
                  </a:extLst>
                </a:gridCol>
                <a:gridCol w="1355074">
                  <a:extLst>
                    <a:ext uri="{9D8B030D-6E8A-4147-A177-3AD203B41FA5}">
                      <a16:colId xmlns:a16="http://schemas.microsoft.com/office/drawing/2014/main" val="238745177"/>
                    </a:ext>
                  </a:extLst>
                </a:gridCol>
                <a:gridCol w="1549083">
                  <a:extLst>
                    <a:ext uri="{9D8B030D-6E8A-4147-A177-3AD203B41FA5}">
                      <a16:colId xmlns:a16="http://schemas.microsoft.com/office/drawing/2014/main" val="1831755421"/>
                    </a:ext>
                  </a:extLst>
                </a:gridCol>
                <a:gridCol w="1681347">
                  <a:extLst>
                    <a:ext uri="{9D8B030D-6E8A-4147-A177-3AD203B41FA5}">
                      <a16:colId xmlns:a16="http://schemas.microsoft.com/office/drawing/2014/main" val="1268008806"/>
                    </a:ext>
                  </a:extLst>
                </a:gridCol>
                <a:gridCol w="966162">
                  <a:extLst>
                    <a:ext uri="{9D8B030D-6E8A-4147-A177-3AD203B41FA5}">
                      <a16:colId xmlns:a16="http://schemas.microsoft.com/office/drawing/2014/main" val="2315573267"/>
                    </a:ext>
                  </a:extLst>
                </a:gridCol>
                <a:gridCol w="1446205">
                  <a:extLst>
                    <a:ext uri="{9D8B030D-6E8A-4147-A177-3AD203B41FA5}">
                      <a16:colId xmlns:a16="http://schemas.microsoft.com/office/drawing/2014/main" val="3761442555"/>
                    </a:ext>
                  </a:extLst>
                </a:gridCol>
              </a:tblGrid>
              <a:tr h="351278">
                <a:tc>
                  <a:txBody>
                    <a:bodyPr/>
                    <a:lstStyle/>
                    <a:p>
                      <a:pPr algn="ctr" fontAlgn="auto"/>
                      <a:r>
                        <a:rPr lang="en-MY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​</a:t>
                      </a:r>
                    </a:p>
                    <a:p>
                      <a:pPr algn="ctr" fontAlgn="base"/>
                      <a:r>
                        <a:rPr lang="en-MY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No.</a:t>
                      </a:r>
                      <a:r>
                        <a:rPr lang="en-MY" sz="11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auto"/>
                      <a:r>
                        <a:rPr lang="en-MY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​</a:t>
                      </a:r>
                      <a:br>
                        <a:rPr lang="en-MY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MY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Item​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en-US" sz="1100" b="1" i="1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Estimated cost 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(RM)</a:t>
                      </a:r>
                      <a:r>
                        <a:rPr lang="en-US" sz="11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>
                      <a:solidFill>
                        <a:srgbClr val="000000"/>
                      </a:solidFill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en-US" sz="9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>
                      <a:solidFill>
                        <a:srgbClr val="000000"/>
                      </a:solidFill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en-US" sz="9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>
                      <a:solidFill>
                        <a:srgbClr val="000000"/>
                      </a:solidFill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n-MY" sz="11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MY" sz="1100" b="1" i="1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  <a:r>
                        <a:rPr lang="en-MY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(RM)</a:t>
                      </a:r>
                      <a:r>
                        <a:rPr lang="en-MY" sz="11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/>
                      <a:endParaRPr lang="en-MY" sz="9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289932"/>
                  </a:ext>
                </a:extLst>
              </a:tr>
              <a:tr h="424264">
                <a:tc>
                  <a:txBody>
                    <a:bodyPr/>
                    <a:lstStyle/>
                    <a:p>
                      <a:pPr algn="ctr" fontAlgn="base"/>
                      <a:endParaRPr lang="en-MY" sz="9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auto"/>
                      <a:endParaRPr lang="en-MY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MY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 1</a:t>
                      </a:r>
                      <a:endParaRPr lang="en-US" sz="1100"/>
                    </a:p>
                  </a:txBody>
                  <a:tcPr>
                    <a:lnL w="7620">
                      <a:solidFill>
                        <a:srgbClr val="000000"/>
                      </a:solidFill>
                    </a:lnL>
                    <a:lnR w="7620">
                      <a:solidFill>
                        <a:srgbClr val="000000"/>
                      </a:solidFill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 2</a:t>
                      </a:r>
                      <a:endParaRPr lang="en-US" sz="1100"/>
                    </a:p>
                  </a:txBody>
                  <a:tcPr>
                    <a:lnL w="7620">
                      <a:solidFill>
                        <a:srgbClr val="000000"/>
                      </a:solidFill>
                    </a:lnL>
                    <a:lnR w="7620">
                      <a:solidFill>
                        <a:srgbClr val="000000"/>
                      </a:solidFill>
                    </a:lnR>
                    <a:lnT w="7620">
                      <a:solidFill>
                        <a:srgbClr val="000000"/>
                      </a:solidFill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 3</a:t>
                      </a:r>
                    </a:p>
                  </a:txBody>
                  <a:tcPr>
                    <a:lnL w="7620">
                      <a:solidFill>
                        <a:srgbClr val="000000"/>
                      </a:solidFill>
                    </a:lnL>
                    <a:lnR w="7620">
                      <a:solidFill>
                        <a:srgbClr val="000000"/>
                      </a:solidFill>
                    </a:lnR>
                    <a:lnT w="7620">
                      <a:solidFill>
                        <a:srgbClr val="000000"/>
                      </a:solidFill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en-MY" sz="1100" b="1" i="0" u="none" strike="noStrike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Total Cost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1" i="1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Fund Requested</a:t>
                      </a:r>
                      <a:endParaRPr lang="en-MY" sz="1100"/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>
                      <a:solidFill>
                        <a:srgbClr val="000000"/>
                      </a:solidFill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MY" sz="1100" b="1" i="1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Fund Requested</a:t>
                      </a:r>
                      <a:endParaRPr lang="en-MY" sz="11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7620">
                      <a:solidFill>
                        <a:srgbClr val="000000"/>
                      </a:solidFill>
                    </a:lnL>
                    <a:lnR w="7620">
                      <a:solidFill>
                        <a:srgbClr val="000000"/>
                      </a:solidFill>
                    </a:lnR>
                    <a:lnT w="7620">
                      <a:solidFill>
                        <a:srgbClr val="000000"/>
                      </a:solidFill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455817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7620">
                      <a:solidFill>
                        <a:srgbClr val="000000"/>
                      </a:solidFill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Salary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200" b="0" i="0" u="none" strike="noStrike" noProof="0"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29683"/>
                  </a:ext>
                </a:extLst>
              </a:tr>
              <a:tr h="363392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7620">
                      <a:solidFill>
                        <a:srgbClr val="000000"/>
                      </a:solidFill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Training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2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224691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7620">
                      <a:solidFill>
                        <a:srgbClr val="000000"/>
                      </a:solidFill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Rental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759181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371" marR="5371" marT="5371" marB="0" anchor="ctr">
                    <a:lnL w="7620">
                      <a:solidFill>
                        <a:srgbClr val="000000"/>
                      </a:solidFill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Utilities (Electricity &amp; Telco Cost)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587099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371" marR="5371" marT="5371" marB="0" anchor="ctr">
                    <a:lnL w="7620">
                      <a:solidFill>
                        <a:srgbClr val="000000"/>
                      </a:solidFill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Operations Start up Cost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424972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371" marR="5371" marT="5371" marB="0" anchor="ctr">
                    <a:lnL w="7620">
                      <a:solidFill>
                        <a:srgbClr val="000000"/>
                      </a:solidFill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Research and Development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680472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371" marR="5371" marT="5371" marB="0" anchor="ctr">
                    <a:lnL w="7620">
                      <a:solidFill>
                        <a:srgbClr val="000000"/>
                      </a:solidFill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Marketing, and advertising and/or  sales Management Tools cost </a:t>
                      </a:r>
                      <a:endParaRPr lang="en-MY" sz="1100" u="none" strike="noStrike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27106"/>
                  </a:ext>
                </a:extLst>
              </a:tr>
              <a:tr h="493315">
                <a:tc gridSpan="2"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M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Project Cost</a:t>
                      </a:r>
                      <a:r>
                        <a:rPr lang="en-MY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anchor="ctr">
                    <a:lnL w="7620">
                      <a:solidFill>
                        <a:srgbClr val="000000"/>
                      </a:solidFill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auto"/>
                      <a:endParaRPr lang="en-MY" sz="9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82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200" b="0" i="0" u="none" strike="noStrike" noProof="0"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200" b="0" i="0" u="none" strike="noStrike" noProof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MY" sz="1200" b="0" i="0" u="none" strike="noStrike" noProof="0">
                        <a:effectLst/>
                        <a:latin typeface="Arial"/>
                        <a:cs typeface="Arial"/>
                      </a:endParaRPr>
                    </a:p>
                  </a:txBody>
                  <a:tcPr marL="5371" marR="5371" marT="5371" marB="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199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923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6B6CD63-1687-B077-0714-E96A15DB1F50}"/>
              </a:ext>
            </a:extLst>
          </p:cNvPr>
          <p:cNvSpPr txBox="1">
            <a:spLocks/>
          </p:cNvSpPr>
          <p:nvPr/>
        </p:nvSpPr>
        <p:spPr>
          <a:xfrm>
            <a:off x="-195128" y="145370"/>
            <a:ext cx="10515600" cy="53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2800">
                <a:solidFill>
                  <a:prstClr val="black"/>
                </a:solidFill>
                <a:latin typeface="Arial Black"/>
              </a:rPr>
              <a:t>MDAG</a:t>
            </a:r>
            <a:r>
              <a:rPr kumimoji="0" lang="en-MY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 APPLICATION</a:t>
            </a:r>
            <a:r>
              <a:rPr kumimoji="0" lang="en-MY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 REVIEW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86C8446-4DB3-A209-8D42-EAF1B3C58163}"/>
              </a:ext>
            </a:extLst>
          </p:cNvPr>
          <p:cNvSpPr txBox="1"/>
          <p:nvPr/>
        </p:nvSpPr>
        <p:spPr bwMode="auto">
          <a:xfrm>
            <a:off x="373702" y="2085784"/>
            <a:ext cx="992314" cy="5000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72726" tIns="36363" rIns="72726" bIns="36363" numCol="1" anchor="t" anchorCtr="0" compatLnSpc="1">
            <a:noAutofit/>
          </a:bodyPr>
          <a:lstStyle>
            <a:lvl1pPr marL="342900" indent="-3429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Webdings" panose="05030102010509060703" pitchFamily="18" charset="2"/>
              <a:buChar char="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SzPct val="70000"/>
              <a:buFont typeface="Webdings" panose="05030102010509060703" pitchFamily="18" charset="2"/>
              <a:buChar char="/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595959"/>
              </a:buClr>
              <a:buSzPct val="70000"/>
              <a:buFont typeface="Webdings" panose="05030102010509060703" pitchFamily="18" charset="2"/>
              <a:buChar char="/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Webdings" panose="05030102010509060703" pitchFamily="18" charset="2"/>
              <a:buChar char="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595959"/>
              </a:buClr>
              <a:buSzPct val="90000"/>
              <a:buFont typeface="Webdings" panose="05030102010509060703" pitchFamily="18" charset="2"/>
              <a:buChar char="&lt;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HGGothicE"/>
              <a:cs typeface="Arial"/>
            </a:endParaRPr>
          </a:p>
        </p:txBody>
      </p:sp>
      <p:sp>
        <p:nvSpPr>
          <p:cNvPr id="30" name="Google Shape;862;p45">
            <a:extLst>
              <a:ext uri="{FF2B5EF4-FFF2-40B4-BE49-F238E27FC236}">
                <a16:creationId xmlns:a16="http://schemas.microsoft.com/office/drawing/2014/main" id="{17190C3D-2A76-40AF-5585-06DDF5268B5B}"/>
              </a:ext>
            </a:extLst>
          </p:cNvPr>
          <p:cNvSpPr txBox="1"/>
          <p:nvPr/>
        </p:nvSpPr>
        <p:spPr>
          <a:xfrm>
            <a:off x="234199" y="549311"/>
            <a:ext cx="7462038" cy="39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600"/>
              <a:buFontTx/>
              <a:buNone/>
              <a:tabLst/>
              <a:defRPr/>
            </a:pPr>
            <a:r>
              <a:rPr lang="en-MY" b="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Proposed Deliverables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  <a:sym typeface="Century Gothic"/>
              </a:rPr>
              <a:t>			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entury Gothic"/>
              <a:cs typeface="Arial" panose="020B0604020202020204" pitchFamily="34" charset="0"/>
            </a:endParaRPr>
          </a:p>
        </p:txBody>
      </p:sp>
      <p:grpSp>
        <p:nvGrpSpPr>
          <p:cNvPr id="31" name="Group 29">
            <a:extLst>
              <a:ext uri="{FF2B5EF4-FFF2-40B4-BE49-F238E27FC236}">
                <a16:creationId xmlns:a16="http://schemas.microsoft.com/office/drawing/2014/main" id="{C2CB3A82-6CAF-001A-F137-DF7D112DCE29}"/>
              </a:ext>
            </a:extLst>
          </p:cNvPr>
          <p:cNvGrpSpPr>
            <a:grpSpLocks/>
          </p:cNvGrpSpPr>
          <p:nvPr/>
        </p:nvGrpSpPr>
        <p:grpSpPr bwMode="auto">
          <a:xfrm>
            <a:off x="71104" y="2719137"/>
            <a:ext cx="1498600" cy="1316059"/>
            <a:chOff x="121630" y="1944034"/>
            <a:chExt cx="2699386" cy="579663"/>
          </a:xfrm>
        </p:grpSpPr>
        <p:sp>
          <p:nvSpPr>
            <p:cNvPr id="224" name="Rectangle: Top Corners Rounded 223">
              <a:extLst>
                <a:ext uri="{FF2B5EF4-FFF2-40B4-BE49-F238E27FC236}">
                  <a16:creationId xmlns:a16="http://schemas.microsoft.com/office/drawing/2014/main" id="{76BE5CB8-675C-C972-0571-4BB2998B7E03}"/>
                </a:ext>
              </a:extLst>
            </p:cNvPr>
            <p:cNvSpPr/>
            <p:nvPr/>
          </p:nvSpPr>
          <p:spPr>
            <a:xfrm>
              <a:off x="121630" y="1944034"/>
              <a:ext cx="2699386" cy="233774"/>
            </a:xfrm>
            <a:prstGeom prst="round2SameRect">
              <a:avLst>
                <a:gd name="adj1" fmla="val 47235"/>
                <a:gd name="adj2" fmla="val 0"/>
              </a:avLst>
            </a:prstGeom>
            <a:solidFill>
              <a:srgbClr val="1019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lang="en-MY" b="1" i="0"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en-MY" b="1" i="0"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Mobilisation</a:t>
              </a:r>
              <a:endParaRPr kumimoji="0" lang="en-MY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25" name="Rectangle: Top Corners Rounded 224">
              <a:extLst>
                <a:ext uri="{FF2B5EF4-FFF2-40B4-BE49-F238E27FC236}">
                  <a16:creationId xmlns:a16="http://schemas.microsoft.com/office/drawing/2014/main" id="{7FFA9D6B-830C-3057-A29C-ECD05EC41340}"/>
                </a:ext>
              </a:extLst>
            </p:cNvPr>
            <p:cNvSpPr/>
            <p:nvPr/>
          </p:nvSpPr>
          <p:spPr>
            <a:xfrm>
              <a:off x="121630" y="2188542"/>
              <a:ext cx="2699386" cy="335155"/>
            </a:xfrm>
            <a:prstGeom prst="round2SameRect">
              <a:avLst>
                <a:gd name="adj1" fmla="val 0"/>
                <a:gd name="adj2" fmla="val 45840"/>
              </a:avLst>
            </a:prstGeom>
            <a:solidFill>
              <a:srgbClr val="1019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108000" rIns="72000" bIns="10800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en-US" sz="1200" b="1">
                  <a:solidFill>
                    <a:prstClr val="white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 RMXXX 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FD29AF2-ADE4-8C88-F91B-C4AB7E312D0A}"/>
              </a:ext>
            </a:extLst>
          </p:cNvPr>
          <p:cNvSpPr txBox="1"/>
          <p:nvPr/>
        </p:nvSpPr>
        <p:spPr>
          <a:xfrm>
            <a:off x="71103" y="4145868"/>
            <a:ext cx="149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Mobilisation</a:t>
            </a:r>
            <a:r>
              <a:rPr lang="en-US" sz="1200" b="0" i="1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 10% from the total Eligible grant amount</a:t>
            </a:r>
            <a:endParaRPr lang="en-US" sz="1200"/>
          </a:p>
        </p:txBody>
      </p: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F54A08AE-7DA5-63A1-18A3-D7A707AEEBCB}"/>
              </a:ext>
            </a:extLst>
          </p:cNvPr>
          <p:cNvGrpSpPr/>
          <p:nvPr/>
        </p:nvGrpSpPr>
        <p:grpSpPr>
          <a:xfrm>
            <a:off x="1619828" y="1471447"/>
            <a:ext cx="3238046" cy="3899339"/>
            <a:chOff x="3607788" y="1532965"/>
            <a:chExt cx="2713134" cy="1361710"/>
          </a:xfrm>
        </p:grpSpPr>
        <p:sp>
          <p:nvSpPr>
            <p:cNvPr id="233" name="Rectangle: Top Corners Rounded 9">
              <a:extLst>
                <a:ext uri="{FF2B5EF4-FFF2-40B4-BE49-F238E27FC236}">
                  <a16:creationId xmlns:a16="http://schemas.microsoft.com/office/drawing/2014/main" id="{E8A5EC88-3374-EE5D-5A9D-619FF3572C0A}"/>
                </a:ext>
              </a:extLst>
            </p:cNvPr>
            <p:cNvSpPr/>
            <p:nvPr/>
          </p:nvSpPr>
          <p:spPr>
            <a:xfrm>
              <a:off x="3621537" y="1695118"/>
              <a:ext cx="2699385" cy="1199557"/>
            </a:xfrm>
            <a:prstGeom prst="round2SameRect">
              <a:avLst>
                <a:gd name="adj1" fmla="val 0"/>
                <a:gd name="adj2" fmla="val 13755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7264" tIns="85897" rIns="57264" bIns="85897" numCol="1" spcCol="0" rtlCol="0" fromWordArt="0" anchor="t" anchorCtr="0" forceAA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lt"/>
                <a:cs typeface="Calibri" panose="020F0502020204030204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lt"/>
                <a:cs typeface="Calibri" panose="020F0502020204030204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lt"/>
                <a:cs typeface="Calibri" panose="020F0502020204030204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34" name="Rectangle: Top Corners Rounded 10">
              <a:extLst>
                <a:ext uri="{FF2B5EF4-FFF2-40B4-BE49-F238E27FC236}">
                  <a16:creationId xmlns:a16="http://schemas.microsoft.com/office/drawing/2014/main" id="{F6031621-D121-990D-98EF-0F5E9A2CC7CB}"/>
                </a:ext>
              </a:extLst>
            </p:cNvPr>
            <p:cNvSpPr/>
            <p:nvPr/>
          </p:nvSpPr>
          <p:spPr>
            <a:xfrm>
              <a:off x="3607788" y="1532965"/>
              <a:ext cx="2699385" cy="162153"/>
            </a:xfrm>
            <a:prstGeom prst="round2SameRect">
              <a:avLst>
                <a:gd name="adj1" fmla="val 47235"/>
                <a:gd name="adj2" fmla="val 0"/>
              </a:avLst>
            </a:prstGeom>
            <a:solidFill>
              <a:srgbClr val="1019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MY" sz="1000" b="1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YEAR 1</a:t>
              </a:r>
              <a:endParaRPr kumimoji="0" lang="en-MY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35" name="Rectangle: Top Corners Rounded 11">
              <a:extLst>
                <a:ext uri="{FF2B5EF4-FFF2-40B4-BE49-F238E27FC236}">
                  <a16:creationId xmlns:a16="http://schemas.microsoft.com/office/drawing/2014/main" id="{83FB6A8A-7C7B-625B-945E-CA753DE3DE48}"/>
                </a:ext>
              </a:extLst>
            </p:cNvPr>
            <p:cNvSpPr/>
            <p:nvPr/>
          </p:nvSpPr>
          <p:spPr>
            <a:xfrm>
              <a:off x="3618282" y="2732522"/>
              <a:ext cx="2699385" cy="162153"/>
            </a:xfrm>
            <a:prstGeom prst="round2SameRect">
              <a:avLst>
                <a:gd name="adj1" fmla="val 0"/>
                <a:gd name="adj2" fmla="val 45840"/>
              </a:avLst>
            </a:prstGeom>
            <a:solidFill>
              <a:srgbClr val="1019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7264" tIns="85897" rIns="57264" bIns="85897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114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  RM xx</a:t>
              </a: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5A9BA622-BEF1-8BEA-1AB5-CC040ECFAB45}"/>
              </a:ext>
            </a:extLst>
          </p:cNvPr>
          <p:cNvGrpSpPr/>
          <p:nvPr/>
        </p:nvGrpSpPr>
        <p:grpSpPr>
          <a:xfrm>
            <a:off x="8703158" y="1471447"/>
            <a:ext cx="3337618" cy="3899333"/>
            <a:chOff x="3607788" y="1532964"/>
            <a:chExt cx="2699385" cy="1361711"/>
          </a:xfrm>
        </p:grpSpPr>
        <p:sp>
          <p:nvSpPr>
            <p:cNvPr id="237" name="Rectangle: Top Corners Rounded 9">
              <a:extLst>
                <a:ext uri="{FF2B5EF4-FFF2-40B4-BE49-F238E27FC236}">
                  <a16:creationId xmlns:a16="http://schemas.microsoft.com/office/drawing/2014/main" id="{8B82144E-4992-2101-65D7-A2C646B8B1D6}"/>
                </a:ext>
              </a:extLst>
            </p:cNvPr>
            <p:cNvSpPr/>
            <p:nvPr/>
          </p:nvSpPr>
          <p:spPr>
            <a:xfrm>
              <a:off x="3607788" y="1695117"/>
              <a:ext cx="2699385" cy="1199558"/>
            </a:xfrm>
            <a:prstGeom prst="round2SameRect">
              <a:avLst>
                <a:gd name="adj1" fmla="val 0"/>
                <a:gd name="adj2" fmla="val 13755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7264" tIns="85897" rIns="57264" bIns="85897" numCol="1" spcCol="0" rtlCol="0" fromWordArt="0" anchor="t" anchorCtr="0" forceAA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  <a:ea typeface="+mn-lt"/>
                  <a:cs typeface="Calibri" panose="020F0502020204030204"/>
                </a:rPr>
                <a:t>									</a:t>
              </a:r>
              <a:endParaRPr kumimoji="0" lang="en-MY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  <a:ea typeface="+mn-lt"/>
                  <a:cs typeface="Calibri" panose="020F0502020204030204"/>
                </a:rPr>
                <a:t>	</a:t>
              </a:r>
            </a:p>
          </p:txBody>
        </p:sp>
        <p:sp>
          <p:nvSpPr>
            <p:cNvPr id="238" name="Rectangle: Top Corners Rounded 10">
              <a:extLst>
                <a:ext uri="{FF2B5EF4-FFF2-40B4-BE49-F238E27FC236}">
                  <a16:creationId xmlns:a16="http://schemas.microsoft.com/office/drawing/2014/main" id="{3A535654-460F-9A79-D4C5-8CBEF672C39C}"/>
                </a:ext>
              </a:extLst>
            </p:cNvPr>
            <p:cNvSpPr/>
            <p:nvPr/>
          </p:nvSpPr>
          <p:spPr>
            <a:xfrm>
              <a:off x="3607788" y="1532964"/>
              <a:ext cx="2699385" cy="162153"/>
            </a:xfrm>
            <a:prstGeom prst="round2SameRect">
              <a:avLst>
                <a:gd name="adj1" fmla="val 47235"/>
                <a:gd name="adj2" fmla="val 0"/>
              </a:avLst>
            </a:prstGeom>
            <a:solidFill>
              <a:srgbClr val="1019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0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Times New Roman" panose="02020603050405020304" charset="0"/>
                  <a:cs typeface="Arial"/>
                </a:rPr>
                <a:t>YEAR 3</a:t>
              </a:r>
              <a:endParaRPr kumimoji="0" lang="en-MY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SimSun" panose="02010600030101010101" pitchFamily="2" charset="-122"/>
                <a:cs typeface="Arial"/>
              </a:endParaRPr>
            </a:p>
          </p:txBody>
        </p:sp>
        <p:sp>
          <p:nvSpPr>
            <p:cNvPr id="239" name="Rectangle: Top Corners Rounded 11">
              <a:extLst>
                <a:ext uri="{FF2B5EF4-FFF2-40B4-BE49-F238E27FC236}">
                  <a16:creationId xmlns:a16="http://schemas.microsoft.com/office/drawing/2014/main" id="{6B7FFC28-4267-7EBC-6F14-44CCB9E9FB1F}"/>
                </a:ext>
              </a:extLst>
            </p:cNvPr>
            <p:cNvSpPr/>
            <p:nvPr/>
          </p:nvSpPr>
          <p:spPr>
            <a:xfrm>
              <a:off x="3607788" y="2732522"/>
              <a:ext cx="2699385" cy="162153"/>
            </a:xfrm>
            <a:prstGeom prst="round2SameRect">
              <a:avLst>
                <a:gd name="adj1" fmla="val 0"/>
                <a:gd name="adj2" fmla="val 45840"/>
              </a:avLst>
            </a:prstGeom>
            <a:solidFill>
              <a:srgbClr val="1019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7264" tIns="85897" rIns="57264" bIns="85897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1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SimSun"/>
                  <a:cs typeface="Arial"/>
                </a:rPr>
                <a:t>  RM xx</a:t>
              </a:r>
            </a:p>
          </p:txBody>
        </p:sp>
      </p:grpSp>
      <p:sp>
        <p:nvSpPr>
          <p:cNvPr id="240" name="Plus 61">
            <a:extLst>
              <a:ext uri="{FF2B5EF4-FFF2-40B4-BE49-F238E27FC236}">
                <a16:creationId xmlns:a16="http://schemas.microsoft.com/office/drawing/2014/main" id="{B25D04AB-6DA2-C415-A164-C262DC862F20}"/>
              </a:ext>
            </a:extLst>
          </p:cNvPr>
          <p:cNvSpPr/>
          <p:nvPr/>
        </p:nvSpPr>
        <p:spPr>
          <a:xfrm>
            <a:off x="8444036" y="3132910"/>
            <a:ext cx="214703" cy="271953"/>
          </a:xfrm>
          <a:prstGeom prst="mathPlu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32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41" name="Plus 61">
            <a:extLst>
              <a:ext uri="{FF2B5EF4-FFF2-40B4-BE49-F238E27FC236}">
                <a16:creationId xmlns:a16="http://schemas.microsoft.com/office/drawing/2014/main" id="{D85C7CBE-3B89-FFEE-5329-A1D7E9A9E2F2}"/>
              </a:ext>
            </a:extLst>
          </p:cNvPr>
          <p:cNvSpPr/>
          <p:nvPr/>
        </p:nvSpPr>
        <p:spPr>
          <a:xfrm>
            <a:off x="4857874" y="3120266"/>
            <a:ext cx="214703" cy="271953"/>
          </a:xfrm>
          <a:prstGeom prst="mathPlu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3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D022417C-E68F-90F9-875B-909454789875}"/>
              </a:ext>
            </a:extLst>
          </p:cNvPr>
          <p:cNvGrpSpPr/>
          <p:nvPr/>
        </p:nvGrpSpPr>
        <p:grpSpPr>
          <a:xfrm>
            <a:off x="5078807" y="1471447"/>
            <a:ext cx="3353890" cy="3899339"/>
            <a:chOff x="3607788" y="1532964"/>
            <a:chExt cx="2726273" cy="1361714"/>
          </a:xfrm>
        </p:grpSpPr>
        <p:sp>
          <p:nvSpPr>
            <p:cNvPr id="243" name="Rectangle: Top Corners Rounded 9">
              <a:extLst>
                <a:ext uri="{FF2B5EF4-FFF2-40B4-BE49-F238E27FC236}">
                  <a16:creationId xmlns:a16="http://schemas.microsoft.com/office/drawing/2014/main" id="{033D777B-AD04-20A4-55FF-21907F9CE4AC}"/>
                </a:ext>
              </a:extLst>
            </p:cNvPr>
            <p:cNvSpPr/>
            <p:nvPr/>
          </p:nvSpPr>
          <p:spPr>
            <a:xfrm>
              <a:off x="3617968" y="1690862"/>
              <a:ext cx="2689204" cy="1203814"/>
            </a:xfrm>
            <a:prstGeom prst="round2SameRect">
              <a:avLst>
                <a:gd name="adj1" fmla="val 0"/>
                <a:gd name="adj2" fmla="val 13755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7264" tIns="85897" rIns="57264" bIns="85897" numCol="1" spcCol="0" rtlCol="0" fromWordArt="0" anchor="t" anchorCtr="0" forceAA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lt"/>
                <a:cs typeface="Calibri" panose="020F0502020204030204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lt"/>
                <a:cs typeface="Calibri" panose="020F0502020204030204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lt"/>
                <a:cs typeface="Calibri" panose="020F0502020204030204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lt"/>
                <a:cs typeface="Calibri" panose="020F0502020204030204"/>
              </a:endParaRPr>
            </a:p>
            <a:p>
              <a:pPr marL="0" marR="0" lvl="0" indent="0" algn="l" defTabSz="914400" rtl="0" eaLnBrk="1" fontAlgn="t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  <a:ea typeface="+mn-lt"/>
                  <a:cs typeface="Calibri" panose="020F0502020204030204"/>
                </a:rPr>
                <a:t>					</a:t>
              </a:r>
              <a:endParaRPr kumimoji="0" lang="en-MY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Arial"/>
              </a:endParaRPr>
            </a:p>
          </p:txBody>
        </p:sp>
        <p:sp>
          <p:nvSpPr>
            <p:cNvPr id="244" name="Rectangle: Top Corners Rounded 10">
              <a:extLst>
                <a:ext uri="{FF2B5EF4-FFF2-40B4-BE49-F238E27FC236}">
                  <a16:creationId xmlns:a16="http://schemas.microsoft.com/office/drawing/2014/main" id="{F0B35EBB-5354-0C6E-9DD2-56CBBCAF44D6}"/>
                </a:ext>
              </a:extLst>
            </p:cNvPr>
            <p:cNvSpPr/>
            <p:nvPr/>
          </p:nvSpPr>
          <p:spPr>
            <a:xfrm>
              <a:off x="3607788" y="1532964"/>
              <a:ext cx="2699385" cy="162153"/>
            </a:xfrm>
            <a:prstGeom prst="round2SameRect">
              <a:avLst>
                <a:gd name="adj1" fmla="val 47235"/>
                <a:gd name="adj2" fmla="val 0"/>
              </a:avLst>
            </a:prstGeom>
            <a:solidFill>
              <a:srgbClr val="1019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MY" sz="1000">
                  <a:solidFill>
                    <a:prstClr val="white"/>
                  </a:solidFill>
                  <a:latin typeface="Arial"/>
                  <a:ea typeface="SimSun" panose="02010600030101010101" pitchFamily="2" charset="-122"/>
                  <a:cs typeface="Arial"/>
                </a:rPr>
                <a:t>YEAR 2</a:t>
              </a:r>
              <a:endParaRPr kumimoji="0" lang="en-MY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SimSun" panose="02010600030101010101" pitchFamily="2" charset="-122"/>
                <a:cs typeface="Arial"/>
              </a:endParaRPr>
            </a:p>
          </p:txBody>
        </p:sp>
        <p:sp>
          <p:nvSpPr>
            <p:cNvPr id="245" name="Rectangle: Top Corners Rounded 11">
              <a:extLst>
                <a:ext uri="{FF2B5EF4-FFF2-40B4-BE49-F238E27FC236}">
                  <a16:creationId xmlns:a16="http://schemas.microsoft.com/office/drawing/2014/main" id="{7BDD51D2-FE9F-7887-A609-E6D7CA78E445}"/>
                </a:ext>
              </a:extLst>
            </p:cNvPr>
            <p:cNvSpPr/>
            <p:nvPr/>
          </p:nvSpPr>
          <p:spPr>
            <a:xfrm>
              <a:off x="3634676" y="2732525"/>
              <a:ext cx="2699385" cy="162153"/>
            </a:xfrm>
            <a:prstGeom prst="round2SameRect">
              <a:avLst>
                <a:gd name="adj1" fmla="val 0"/>
                <a:gd name="adj2" fmla="val 45840"/>
              </a:avLst>
            </a:prstGeom>
            <a:solidFill>
              <a:srgbClr val="1019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7264" tIns="85897" rIns="57264" bIns="85897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MY" sz="1114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 RM xx</a:t>
              </a:r>
            </a:p>
          </p:txBody>
        </p:sp>
      </p:grpSp>
      <p:graphicFrame>
        <p:nvGraphicFramePr>
          <p:cNvPr id="246" name="Table 31">
            <a:extLst>
              <a:ext uri="{FF2B5EF4-FFF2-40B4-BE49-F238E27FC236}">
                <a16:creationId xmlns:a16="http://schemas.microsoft.com/office/drawing/2014/main" id="{F28A317E-6373-AB2C-08EA-7080372C4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53097"/>
              </p:ext>
            </p:extLst>
          </p:nvPr>
        </p:nvGraphicFramePr>
        <p:xfrm>
          <a:off x="1702048" y="2233981"/>
          <a:ext cx="3056814" cy="21096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0035">
                  <a:extLst>
                    <a:ext uri="{9D8B030D-6E8A-4147-A177-3AD203B41FA5}">
                      <a16:colId xmlns:a16="http://schemas.microsoft.com/office/drawing/2014/main" val="1017756920"/>
                    </a:ext>
                  </a:extLst>
                </a:gridCol>
                <a:gridCol w="2046779">
                  <a:extLst>
                    <a:ext uri="{9D8B030D-6E8A-4147-A177-3AD203B41FA5}">
                      <a16:colId xmlns:a16="http://schemas.microsoft.com/office/drawing/2014/main" val="4220197521"/>
                    </a:ext>
                  </a:extLst>
                </a:gridCol>
              </a:tblGrid>
              <a:tr h="1073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000" b="0" i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Cumulative OPEX &amp; CAPEX for Year 1 </a:t>
                      </a:r>
                      <a:endParaRPr lang="en-US" sz="1000">
                        <a:latin typeface="Arial"/>
                        <a:cs typeface="Arial"/>
                      </a:endParaRPr>
                    </a:p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1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 minimum of </a:t>
                      </a:r>
                      <a:r>
                        <a:rPr lang="en-MY" sz="1100" b="0" i="0" u="none" strike="noStrike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RMxx</a:t>
                      </a:r>
                      <a:r>
                        <a:rPr lang="en-MY" sz="11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investment in operational and capital expenditure.</a:t>
                      </a:r>
                      <a:endParaRPr lang="en-US" sz="1100">
                        <a:solidFill>
                          <a:srgbClr val="10182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456716"/>
                  </a:ext>
                </a:extLst>
              </a:tr>
              <a:tr h="103593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MY" sz="1000" b="0" i="1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knowledge workers by end of Year 1 </a:t>
                      </a:r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594859"/>
                  </a:ext>
                </a:extLst>
              </a:tr>
            </a:tbl>
          </a:graphicData>
        </a:graphic>
      </p:graphicFrame>
      <p:graphicFrame>
        <p:nvGraphicFramePr>
          <p:cNvPr id="247" name="Table 32">
            <a:extLst>
              <a:ext uri="{FF2B5EF4-FFF2-40B4-BE49-F238E27FC236}">
                <a16:creationId xmlns:a16="http://schemas.microsoft.com/office/drawing/2014/main" id="{A0E84C52-5AE8-0612-AA54-9BA3DE00D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71959"/>
              </p:ext>
            </p:extLst>
          </p:nvPr>
        </p:nvGraphicFramePr>
        <p:xfrm>
          <a:off x="5198813" y="2238604"/>
          <a:ext cx="3080800" cy="20605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1784">
                  <a:extLst>
                    <a:ext uri="{9D8B030D-6E8A-4147-A177-3AD203B41FA5}">
                      <a16:colId xmlns:a16="http://schemas.microsoft.com/office/drawing/2014/main" val="3453087412"/>
                    </a:ext>
                  </a:extLst>
                </a:gridCol>
                <a:gridCol w="2029016">
                  <a:extLst>
                    <a:ext uri="{9D8B030D-6E8A-4147-A177-3AD203B41FA5}">
                      <a16:colId xmlns:a16="http://schemas.microsoft.com/office/drawing/2014/main" val="3308421601"/>
                    </a:ext>
                  </a:extLst>
                </a:gridCol>
              </a:tblGrid>
              <a:tr h="10721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000" b="0">
                          <a:solidFill>
                            <a:srgbClr val="000000"/>
                          </a:solidFill>
                          <a:effectLst/>
                        </a:rPr>
                        <a:t>Cumulative OPEX &amp; CAPEX from Year 1 </a:t>
                      </a:r>
                      <a:endParaRPr lang="en-US" sz="1000"/>
                    </a:p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1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 minimum of </a:t>
                      </a:r>
                      <a:r>
                        <a:rPr lang="en-MY" sz="1100" b="0" i="0" u="none" strike="noStrike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RMxx</a:t>
                      </a:r>
                      <a:r>
                        <a:rPr lang="en-MY" sz="11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investment in operational and capital expenditure (cumulative from Year 1).</a:t>
                      </a:r>
                      <a:endParaRPr lang="en-US" sz="1100">
                        <a:solidFill>
                          <a:srgbClr val="1018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044096"/>
                  </a:ext>
                </a:extLst>
              </a:tr>
              <a:tr h="98841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MY" sz="1000" b="0" kern="1200">
                          <a:solidFill>
                            <a:schemeClr val="dk1"/>
                          </a:solidFill>
                          <a:effectLst/>
                        </a:rPr>
                        <a:t>knowledge workers by end of Year 2</a:t>
                      </a:r>
                      <a:endParaRPr lang="en-US" sz="1000"/>
                    </a:p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latin typeface="Arial"/>
                          <a:cs typeface="Arial"/>
                        </a:rPr>
                        <a:t> </a:t>
                      </a:r>
                    </a:p>
                    <a:p>
                      <a:endParaRPr lang="en-US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213041"/>
                  </a:ext>
                </a:extLst>
              </a:tr>
            </a:tbl>
          </a:graphicData>
        </a:graphic>
      </p:graphicFrame>
      <p:graphicFrame>
        <p:nvGraphicFramePr>
          <p:cNvPr id="248" name="Table 33">
            <a:extLst>
              <a:ext uri="{FF2B5EF4-FFF2-40B4-BE49-F238E27FC236}">
                <a16:creationId xmlns:a16="http://schemas.microsoft.com/office/drawing/2014/main" id="{1F56EB14-A000-0462-28B4-0BE4D4A4C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776951"/>
              </p:ext>
            </p:extLst>
          </p:nvPr>
        </p:nvGraphicFramePr>
        <p:xfrm>
          <a:off x="8801226" y="2249933"/>
          <a:ext cx="3149035" cy="20492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1951">
                  <a:extLst>
                    <a:ext uri="{9D8B030D-6E8A-4147-A177-3AD203B41FA5}">
                      <a16:colId xmlns:a16="http://schemas.microsoft.com/office/drawing/2014/main" val="3097823797"/>
                    </a:ext>
                  </a:extLst>
                </a:gridCol>
                <a:gridCol w="1837084">
                  <a:extLst>
                    <a:ext uri="{9D8B030D-6E8A-4147-A177-3AD203B41FA5}">
                      <a16:colId xmlns:a16="http://schemas.microsoft.com/office/drawing/2014/main" val="2655089021"/>
                    </a:ext>
                  </a:extLst>
                </a:gridCol>
              </a:tblGrid>
              <a:tr h="1024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000" b="0">
                          <a:solidFill>
                            <a:srgbClr val="000000"/>
                          </a:solidFill>
                          <a:effectLst/>
                        </a:rPr>
                        <a:t>Cumulative OPEX &amp; CAPEX from Year 2</a:t>
                      </a:r>
                      <a:endParaRPr lang="en-US" sz="1000"/>
                    </a:p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minimum of </a:t>
                      </a:r>
                      <a:r>
                        <a:rPr lang="en-MY" sz="1100" b="0" i="0" u="none" strike="noStrike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RMxx</a:t>
                      </a:r>
                      <a:r>
                        <a:rPr lang="en-MY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investment in operational and capital expenditure (cumulative from Year 2).</a:t>
                      </a:r>
                    </a:p>
                    <a:p>
                      <a:endParaRPr lang="en-US" sz="1100">
                        <a:solidFill>
                          <a:srgbClr val="1018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845228"/>
                  </a:ext>
                </a:extLst>
              </a:tr>
              <a:tr h="102461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MY" sz="1100" b="0" kern="1200">
                          <a:solidFill>
                            <a:schemeClr val="dk1"/>
                          </a:solidFill>
                          <a:effectLst/>
                        </a:rPr>
                        <a:t>knowledge workers by end of Year 3 </a:t>
                      </a:r>
                      <a:endParaRPr lang="en-US" sz="1100"/>
                    </a:p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rgbClr val="1018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591387"/>
                  </a:ext>
                </a:extLst>
              </a:tr>
            </a:tbl>
          </a:graphicData>
        </a:graphic>
      </p:graphicFrame>
      <p:sp>
        <p:nvSpPr>
          <p:cNvPr id="250" name="Google Shape;249;p36">
            <a:extLst>
              <a:ext uri="{FF2B5EF4-FFF2-40B4-BE49-F238E27FC236}">
                <a16:creationId xmlns:a16="http://schemas.microsoft.com/office/drawing/2014/main" id="{06513B39-1F10-FC33-F1AC-738AF18F6764}"/>
              </a:ext>
            </a:extLst>
          </p:cNvPr>
          <p:cNvSpPr txBox="1"/>
          <p:nvPr/>
        </p:nvSpPr>
        <p:spPr>
          <a:xfrm>
            <a:off x="7949675" y="6346400"/>
            <a:ext cx="4091100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Total </a:t>
            </a:r>
            <a:r>
              <a:rPr lang="en-US" sz="1400" b="1">
                <a:latin typeface="Arial"/>
                <a:ea typeface="Arial"/>
                <a:cs typeface="Arial"/>
                <a:sym typeface="Arial"/>
              </a:rPr>
              <a:t>Eligible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Grant Amount </a:t>
            </a: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RM</a:t>
            </a: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</a:rPr>
              <a:t> xx</a:t>
            </a:r>
            <a:endParaRPr kumimoji="0" lang="en-US" sz="15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Subtitle 2">
            <a:extLst>
              <a:ext uri="{FF2B5EF4-FFF2-40B4-BE49-F238E27FC236}">
                <a16:creationId xmlns:a16="http://schemas.microsoft.com/office/drawing/2014/main" id="{67EF1CD4-C629-F7E7-B7C3-3B3602A2A1CC}"/>
              </a:ext>
            </a:extLst>
          </p:cNvPr>
          <p:cNvSpPr txBox="1"/>
          <p:nvPr/>
        </p:nvSpPr>
        <p:spPr bwMode="auto">
          <a:xfrm>
            <a:off x="373702" y="2085784"/>
            <a:ext cx="992314" cy="5000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72726" tIns="36363" rIns="72726" bIns="36363" numCol="1" anchor="t" anchorCtr="0" compatLnSpc="1">
            <a:noAutofit/>
          </a:bodyPr>
          <a:lstStyle>
            <a:lvl1pPr marL="342900" indent="-3429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Webdings" panose="05030102010509060703" pitchFamily="18" charset="2"/>
              <a:buChar char="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SzPct val="70000"/>
              <a:buFont typeface="Webdings" panose="05030102010509060703" pitchFamily="18" charset="2"/>
              <a:buChar char="/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595959"/>
              </a:buClr>
              <a:buSzPct val="70000"/>
              <a:buFont typeface="Webdings" panose="05030102010509060703" pitchFamily="18" charset="2"/>
              <a:buChar char="/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Webdings" panose="05030102010509060703" pitchFamily="18" charset="2"/>
              <a:buChar char="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595959"/>
              </a:buClr>
              <a:buSzPct val="90000"/>
              <a:buFont typeface="Webdings" panose="05030102010509060703" pitchFamily="18" charset="2"/>
              <a:buChar char="&lt;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HGGothicE"/>
              <a:cs typeface="Arial"/>
            </a:endParaRPr>
          </a:p>
        </p:txBody>
      </p: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B4805D59-1D49-E7BF-AC16-CB985AAC37F9}"/>
              </a:ext>
            </a:extLst>
          </p:cNvPr>
          <p:cNvGrpSpPr/>
          <p:nvPr/>
        </p:nvGrpSpPr>
        <p:grpSpPr>
          <a:xfrm>
            <a:off x="328884" y="1578488"/>
            <a:ext cx="1025447" cy="845367"/>
            <a:chOff x="7621726" y="3614737"/>
            <a:chExt cx="1500117" cy="1190683"/>
          </a:xfrm>
        </p:grpSpPr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3E230783-AB13-0E36-7BE1-A23A9DF8A9B7}"/>
                </a:ext>
              </a:extLst>
            </p:cNvPr>
            <p:cNvSpPr/>
            <p:nvPr/>
          </p:nvSpPr>
          <p:spPr>
            <a:xfrm>
              <a:off x="7621726" y="4504681"/>
              <a:ext cx="1463526" cy="30073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75" b="1" i="0" u="none" strike="noStrike" kern="1200" cap="none" spc="0" normalizeH="0" baseline="0" noProof="0">
                  <a:ln>
                    <a:noFill/>
                  </a:ln>
                  <a:solidFill>
                    <a:srgbClr val="B7491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DURATION</a:t>
              </a:r>
              <a:endParaRPr kumimoji="0" lang="en-US" sz="875" b="1" i="0" u="none" strike="noStrike" kern="1200" cap="none" spc="0" normalizeH="0" baseline="0" noProof="0">
                <a:ln>
                  <a:noFill/>
                </a:ln>
                <a:solidFill>
                  <a:srgbClr val="B7491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4" name="Rectangle: Rounded Corners 18">
              <a:extLst>
                <a:ext uri="{FF2B5EF4-FFF2-40B4-BE49-F238E27FC236}">
                  <a16:creationId xmlns:a16="http://schemas.microsoft.com/office/drawing/2014/main" id="{F949C58F-9014-E1BA-D9E9-E415F5F48B75}"/>
                </a:ext>
              </a:extLst>
            </p:cNvPr>
            <p:cNvSpPr/>
            <p:nvPr/>
          </p:nvSpPr>
          <p:spPr>
            <a:xfrm>
              <a:off x="7623481" y="3614737"/>
              <a:ext cx="1463527" cy="1161279"/>
            </a:xfrm>
            <a:prstGeom prst="roundRect">
              <a:avLst>
                <a:gd name="adj" fmla="val 10892"/>
              </a:avLst>
            </a:prstGeom>
            <a:noFill/>
            <a:ln w="38100">
              <a:solidFill>
                <a:srgbClr val="4094C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3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5" name="Subtitle 2">
              <a:extLst>
                <a:ext uri="{FF2B5EF4-FFF2-40B4-BE49-F238E27FC236}">
                  <a16:creationId xmlns:a16="http://schemas.microsoft.com/office/drawing/2014/main" id="{48674EE9-9B18-C063-57DE-22EBE78B24AA}"/>
                </a:ext>
              </a:extLst>
            </p:cNvPr>
            <p:cNvSpPr txBox="1"/>
            <p:nvPr/>
          </p:nvSpPr>
          <p:spPr bwMode="auto">
            <a:xfrm>
              <a:off x="7642037" y="4154729"/>
              <a:ext cx="1479806" cy="4170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72726" tIns="36363" rIns="72726" bIns="36363" numCol="1" anchor="t" anchorCtr="0" compatLnSpc="1">
              <a:noAutofit/>
            </a:bodyPr>
            <a:lstStyle>
              <a:lvl1pPr marL="342900" indent="-342900" algn="l" rtl="0" fontAlgn="base">
                <a:lnSpc>
                  <a:spcPct val="15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C00000"/>
                </a:buClr>
                <a:buSzPct val="70000"/>
                <a:buFont typeface="Webdings" panose="05030102010509060703" pitchFamily="18" charset="2"/>
                <a:buChar char=""/>
                <a:defRPr sz="2800" kern="120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1pPr>
              <a:lvl2pPr marL="742950" indent="-285750" algn="l" rtl="0" fontAlgn="base">
                <a:lnSpc>
                  <a:spcPct val="150000"/>
                </a:lnSpc>
                <a:spcBef>
                  <a:spcPts val="1200"/>
                </a:spcBef>
                <a:spcAft>
                  <a:spcPct val="0"/>
                </a:spcAft>
                <a:buSzPct val="70000"/>
                <a:buFont typeface="Webdings" panose="05030102010509060703" pitchFamily="18" charset="2"/>
                <a:buChar char="/"/>
                <a:defRPr sz="2400" kern="120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15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595959"/>
                </a:buClr>
                <a:buSzPct val="70000"/>
                <a:buFont typeface="Webdings" panose="05030102010509060703" pitchFamily="18" charset="2"/>
                <a:buChar char="/"/>
                <a:defRPr sz="2000" kern="120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15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C00000"/>
                </a:buClr>
                <a:buSzPct val="100000"/>
                <a:buFont typeface="Webdings" panose="05030102010509060703" pitchFamily="18" charset="2"/>
                <a:buChar char=""/>
                <a:defRPr sz="1800" kern="120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15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595959"/>
                </a:buClr>
                <a:buSzPct val="90000"/>
                <a:buFont typeface="Webdings" panose="05030102010509060703" pitchFamily="18" charset="2"/>
                <a:buChar char="&lt;"/>
                <a:defRPr sz="1800" kern="120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ebdings" panose="05030102010509060703" pitchFamily="18" charset="2"/>
                <a:buNone/>
                <a:tabLst/>
                <a:defRPr/>
              </a:pPr>
              <a:r>
                <a:rPr lang="en-US" sz="1272" b="1">
                  <a:solidFill>
                    <a:prstClr val="black"/>
                  </a:solidFill>
                  <a:latin typeface="Arial" panose="020B0604020202020204" pitchFamily="34" charset="0"/>
                  <a:ea typeface="HGGothicE" panose="020B0909000000000000" pitchFamily="49" charset="-128"/>
                  <a:cs typeface="Arial" panose="020B0604020202020204" pitchFamily="34" charset="0"/>
                </a:rPr>
                <a:t>YEARS</a:t>
              </a:r>
              <a:endParaRPr kumimoji="0" lang="en-MY" sz="1272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HGGothicE" panose="020B0909000000000000" pitchFamily="49" charset="-128"/>
                <a:cs typeface="Arial" panose="020B0604020202020204" pitchFamily="34" charset="0"/>
              </a:endParaRPr>
            </a:p>
          </p:txBody>
        </p:sp>
      </p:grpSp>
      <p:sp>
        <p:nvSpPr>
          <p:cNvPr id="35" name="Subtitle 2">
            <a:extLst>
              <a:ext uri="{FF2B5EF4-FFF2-40B4-BE49-F238E27FC236}">
                <a16:creationId xmlns:a16="http://schemas.microsoft.com/office/drawing/2014/main" id="{1E33991E-C7C1-AD18-2676-D1E44F78BCFB}"/>
              </a:ext>
            </a:extLst>
          </p:cNvPr>
          <p:cNvSpPr txBox="1"/>
          <p:nvPr/>
        </p:nvSpPr>
        <p:spPr bwMode="auto">
          <a:xfrm>
            <a:off x="352392" y="1570477"/>
            <a:ext cx="992314" cy="5000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72726" tIns="36363" rIns="72726" bIns="36363" numCol="1" anchor="t" anchorCtr="0" compatLnSpc="1">
            <a:noAutofit/>
          </a:bodyPr>
          <a:lstStyle>
            <a:lvl1pPr marL="342900" indent="-3429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Webdings" panose="05030102010509060703" pitchFamily="18" charset="2"/>
              <a:buChar char="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SzPct val="70000"/>
              <a:buFont typeface="Webdings" panose="05030102010509060703" pitchFamily="18" charset="2"/>
              <a:buChar char="/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595959"/>
              </a:buClr>
              <a:buSzPct val="70000"/>
              <a:buFont typeface="Webdings" panose="05030102010509060703" pitchFamily="18" charset="2"/>
              <a:buChar char="/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Webdings" panose="05030102010509060703" pitchFamily="18" charset="2"/>
              <a:buChar char="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rgbClr val="595959"/>
              </a:buClr>
              <a:buSzPct val="90000"/>
              <a:buFont typeface="Webdings" panose="05030102010509060703" pitchFamily="18" charset="2"/>
              <a:buChar char="&lt;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HGGothicE"/>
                <a:cs typeface="Arial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23A395-0B68-F0A6-A3D5-BB74F7B5A247}"/>
              </a:ext>
            </a:extLst>
          </p:cNvPr>
          <p:cNvSpPr txBox="1"/>
          <p:nvPr/>
        </p:nvSpPr>
        <p:spPr>
          <a:xfrm>
            <a:off x="234199" y="5886953"/>
            <a:ext cx="107386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en-US" sz="1600">
                <a:latin typeface="Arial"/>
                <a:ea typeface="Century Gothic" charset="0"/>
                <a:cs typeface="Arial"/>
              </a:rPr>
              <a:t>NOTE: Kindly ensure it is tally in section D as per the application form submitted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480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7A6AE1-3C40-4CFD-8D10-BE68E2A6ED04}"/>
              </a:ext>
            </a:extLst>
          </p:cNvPr>
          <p:cNvSpPr txBox="1"/>
          <p:nvPr/>
        </p:nvSpPr>
        <p:spPr>
          <a:xfrm>
            <a:off x="1205164" y="1240256"/>
            <a:ext cx="698433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COMPANY NAME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D12EB28-0EA2-481B-A903-439C446278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632"/>
          <a:stretch/>
        </p:blipFill>
        <p:spPr>
          <a:xfrm>
            <a:off x="9713033" y="261953"/>
            <a:ext cx="2478967" cy="67665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FD77AE-C416-6BC2-5522-CC59CF817B9B}"/>
              </a:ext>
            </a:extLst>
          </p:cNvPr>
          <p:cNvSpPr/>
          <p:nvPr/>
        </p:nvSpPr>
        <p:spPr>
          <a:xfrm>
            <a:off x="1123512" y="2453840"/>
            <a:ext cx="9144000" cy="200054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kumimoji="0" lang="en-MY" sz="1800" b="1" i="0" u="none" strike="noStrike" kern="1200" cap="none" spc="-113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</a:rPr>
              <a:t>Malaysia Digital </a:t>
            </a:r>
            <a:r>
              <a:rPr lang="en-MY" b="1" spc="-113">
                <a:solidFill>
                  <a:schemeClr val="bg1"/>
                </a:solidFill>
                <a:latin typeface="Century Gothic"/>
              </a:rPr>
              <a:t>Acceleration </a:t>
            </a:r>
            <a:r>
              <a:rPr kumimoji="0" lang="en-MY" sz="1800" b="1" i="0" u="none" strike="noStrike" kern="1200" cap="none" spc="-113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</a:rPr>
              <a:t>Grant (</a:t>
            </a:r>
            <a:r>
              <a:rPr lang="en-MY" b="1" spc="-113">
                <a:solidFill>
                  <a:schemeClr val="bg1"/>
                </a:solidFill>
                <a:latin typeface="Century Gothic"/>
              </a:rPr>
              <a:t>MDAG</a:t>
            </a:r>
            <a:r>
              <a:rPr kumimoji="0" lang="en-MY" sz="1800" b="1" i="0" u="none" strike="noStrike" kern="1200" cap="none" spc="-113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800" b="1" i="0" u="none" strike="noStrike" kern="1200" cap="none" spc="-113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Grant Recommendation Committee Meeting</a:t>
            </a:r>
            <a:endParaRPr kumimoji="0" lang="en-US" sz="1800" b="1" i="0" u="none" strike="noStrike" kern="1200" cap="none" spc="-113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i="0" u="none" strike="noStrike" kern="1200" cap="none" spc="-113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>
              <a:defRPr/>
            </a:pPr>
            <a:r>
              <a:rPr kumimoji="0" lang="en-US" sz="1800" b="1" i="0" u="none" strike="noStrike" kern="1200" cap="none" spc="-113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</a:rPr>
              <a:t>Meeting Date:</a:t>
            </a:r>
            <a:endParaRPr lang="en-US" b="1" spc="-113">
              <a:solidFill>
                <a:schemeClr val="bg1"/>
              </a:solidFill>
              <a:latin typeface="Century Gothic"/>
            </a:endParaRPr>
          </a:p>
          <a:p>
            <a:pPr>
              <a:defRPr/>
            </a:pPr>
            <a:r>
              <a:rPr lang="en-US" b="1" spc="-113">
                <a:solidFill>
                  <a:schemeClr val="bg1"/>
                </a:solidFill>
                <a:latin typeface="Century Gothic"/>
              </a:rPr>
              <a:t>Representative Name: </a:t>
            </a:r>
            <a:endParaRPr lang="en-US" sz="1800" b="1" i="0" u="none" strike="noStrike" kern="1200" cap="none" spc="-113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i="0" u="none" strike="noStrike" kern="1200" cap="none" spc="-113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i="0" u="none" strike="noStrike" kern="1200" cap="none" normalizeH="0" baseline="0" noProof="0">
              <a:ln>
                <a:solidFill>
                  <a:prstClr val="black">
                    <a:lumMod val="50000"/>
                    <a:lumOff val="50000"/>
                  </a:prstClr>
                </a:solidFill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51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9CE36-4616-44FC-8498-6C574B1A6066}"/>
              </a:ext>
            </a:extLst>
          </p:cNvPr>
          <p:cNvSpPr txBox="1"/>
          <p:nvPr/>
        </p:nvSpPr>
        <p:spPr>
          <a:xfrm>
            <a:off x="736957" y="347769"/>
            <a:ext cx="698433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Applicant Details</a:t>
            </a: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Calibri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6B45C2D-309D-4A10-591F-9CC9EF9BE7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326809"/>
              </p:ext>
            </p:extLst>
          </p:nvPr>
        </p:nvGraphicFramePr>
        <p:xfrm>
          <a:off x="822796" y="1333197"/>
          <a:ext cx="7654925" cy="185539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32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2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GB" sz="18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57" marR="91457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57" marR="91457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GB" sz="18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ROC Number</a:t>
                      </a:r>
                    </a:p>
                  </a:txBody>
                  <a:tcPr marL="91457" marR="91457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57" marR="91457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99945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Incorporation Date</a:t>
                      </a:r>
                      <a:endParaRPr lang="en-GB" sz="18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57" marR="91457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57" marR="91457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Paid-Up</a:t>
                      </a:r>
                      <a:r>
                        <a:rPr lang="en-US" sz="1800" b="0" baseline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Capital</a:t>
                      </a:r>
                      <a:endParaRPr lang="en-GB" sz="18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57" marR="91457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57" marR="91457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Workforce</a:t>
                      </a:r>
                      <a:endParaRPr lang="en-GB" sz="18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57" marR="91457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57" marR="91457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1169FE7-73ED-145B-1D86-F88ABDF29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957" y="934415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1. BRIEF</a:t>
            </a:r>
            <a:endParaRPr lang="en-GB" b="1">
              <a:solidFill>
                <a:srgbClr val="000000"/>
              </a:solidFill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2A09BC3B-D9E3-9907-33E4-6333BBBA2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064" y="3338480"/>
            <a:ext cx="1864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2. OWNERSHIP</a:t>
            </a:r>
            <a:endParaRPr lang="en-GB" b="1">
              <a:solidFill>
                <a:srgbClr val="000000"/>
              </a:solidFill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B18A80A-3FB1-8C45-BE7F-D67B5F82A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764168"/>
              </p:ext>
            </p:extLst>
          </p:nvPr>
        </p:nvGraphicFramePr>
        <p:xfrm>
          <a:off x="732064" y="3857705"/>
          <a:ext cx="973541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4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842">
                  <a:extLst>
                    <a:ext uri="{9D8B030D-6E8A-4147-A177-3AD203B41FA5}">
                      <a16:colId xmlns:a16="http://schemas.microsoft.com/office/drawing/2014/main" val="423812638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Shareholder</a:t>
                      </a:r>
                      <a:r>
                        <a:rPr lang="en-US" sz="1800" b="0" i="0" baseline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 /Director</a:t>
                      </a:r>
                      <a:endParaRPr lang="en-GB" sz="18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Value of Shares (RM)</a:t>
                      </a:r>
                      <a:endParaRPr lang="en-GB" sz="18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% of Shareholding</a:t>
                      </a:r>
                      <a:endParaRPr lang="en-GB" sz="18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33" marR="91433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33" marR="91433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33" marR="91433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33" marR="91433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33" marR="91433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 marL="91433" marR="91433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32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9CE36-4616-44FC-8498-6C574B1A6066}"/>
              </a:ext>
            </a:extLst>
          </p:cNvPr>
          <p:cNvSpPr txBox="1"/>
          <p:nvPr/>
        </p:nvSpPr>
        <p:spPr>
          <a:xfrm>
            <a:off x="736957" y="347769"/>
            <a:ext cx="698433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>
                <a:latin typeface="Arial Black"/>
              </a:rPr>
              <a:t>Application Summary</a:t>
            </a:r>
            <a:endParaRPr lang="en-GB" sz="2800">
              <a:ea typeface="+mn-lt"/>
              <a:cs typeface="+mn-lt"/>
            </a:endParaRPr>
          </a:p>
          <a:p>
            <a:endParaRPr lang="en-GB" sz="3600">
              <a:latin typeface="Arial Black"/>
              <a:cs typeface="Calibri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53FA4E3-9D00-61F8-1729-5162E4F6E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419095"/>
              </p:ext>
            </p:extLst>
          </p:nvPr>
        </p:nvGraphicFramePr>
        <p:xfrm>
          <a:off x="736957" y="886378"/>
          <a:ext cx="10948416" cy="511996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52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061">
                <a:tc>
                  <a:txBody>
                    <a:bodyPr/>
                    <a:lstStyle/>
                    <a:p>
                      <a:r>
                        <a:rPr lang="en-GB" sz="1800" b="1" i="0">
                          <a:solidFill>
                            <a:schemeClr val="bg1"/>
                          </a:solidFill>
                          <a:latin typeface="Century Gothic" charset="0"/>
                          <a:ea typeface="Century Gothic" charset="0"/>
                          <a:cs typeface="Arial" panose="020B0604020202020204" pitchFamily="34" charset="0"/>
                        </a:rPr>
                        <a:t>Applicant Name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06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baseline="0">
                          <a:solidFill>
                            <a:schemeClr val="bg1"/>
                          </a:solidFill>
                          <a:latin typeface="Century Gothic"/>
                          <a:ea typeface="Century Gothic" charset="0"/>
                          <a:cs typeface="Arial"/>
                        </a:rPr>
                        <a:t>Local or Foreign owned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036656"/>
                  </a:ext>
                </a:extLst>
              </a:tr>
              <a:tr h="606566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1" i="0" baseline="0">
                          <a:solidFill>
                            <a:schemeClr val="bg1"/>
                          </a:solidFill>
                          <a:latin typeface="Century Gothic"/>
                          <a:ea typeface="Century Gothic" charset="0"/>
                          <a:cs typeface="Arial"/>
                        </a:rPr>
                        <a:t>MSC/MD 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b="0" i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Yes/No (If yes please state approval date)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040">
                <a:tc>
                  <a:txBody>
                    <a:bodyPr/>
                    <a:lstStyle/>
                    <a:p>
                      <a:r>
                        <a:rPr lang="en-GB" sz="1800" b="1" i="0">
                          <a:solidFill>
                            <a:schemeClr val="bg1"/>
                          </a:solidFill>
                          <a:latin typeface="Century Gothic" charset="0"/>
                          <a:ea typeface="Century Gothic" charset="0"/>
                          <a:cs typeface="Arial" panose="020B0604020202020204" pitchFamily="34" charset="0"/>
                        </a:rPr>
                        <a:t>MD Sector Focus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800" b="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Agriculture/Digital Services/Digital Cities/Digital Health/Digital Finance/Digital Trade/Digital Content/Digital Tourism/Islamic Digital Economy</a:t>
                      </a:r>
                      <a:endParaRPr lang="en-GB" sz="1800" i="1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719851"/>
                  </a:ext>
                </a:extLst>
              </a:tr>
              <a:tr h="866523">
                <a:tc>
                  <a:txBody>
                    <a:bodyPr/>
                    <a:lstStyle/>
                    <a:p>
                      <a:r>
                        <a:rPr lang="en-GB" sz="1800" b="1" i="0">
                          <a:solidFill>
                            <a:schemeClr val="bg1"/>
                          </a:solidFill>
                          <a:latin typeface="Century Gothic" charset="0"/>
                          <a:ea typeface="Century Gothic" charset="0"/>
                          <a:cs typeface="Arial" panose="020B0604020202020204" pitchFamily="34" charset="0"/>
                        </a:rPr>
                        <a:t>Technology Enabler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800" b="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Artificial Intelligence/Blockchain/Cloud &amp; Data </a:t>
                      </a:r>
                      <a:r>
                        <a:rPr lang="en-MY" sz="1800" b="0" i="1" kern="120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r>
                        <a:rPr lang="en-MY" sz="1800" b="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/Cybersecurity/Digital Creative Tech/</a:t>
                      </a:r>
                      <a:r>
                        <a:rPr lang="en-MY" sz="1800" b="0" i="1" kern="120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Dronetech</a:t>
                      </a:r>
                      <a:r>
                        <a:rPr lang="en-MY" sz="1800" b="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/Internet of Things/Robotic &amp; Automation/Virtual, Augmented &amp; Extended Reality.</a:t>
                      </a:r>
                      <a:endParaRPr lang="en-GB" sz="1800" i="1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>
                          <a:solidFill>
                            <a:schemeClr val="bg1"/>
                          </a:solidFill>
                          <a:latin typeface="Century Gothic" charset="0"/>
                          <a:ea typeface="Century Gothic" charset="0"/>
                          <a:cs typeface="Arial" panose="020B0604020202020204" pitchFamily="34" charset="0"/>
                        </a:rPr>
                        <a:t>Total Project Cost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569500"/>
                  </a:ext>
                </a:extLst>
              </a:tr>
              <a:tr h="462061">
                <a:tc>
                  <a:txBody>
                    <a:bodyPr/>
                    <a:lstStyle/>
                    <a:p>
                      <a:r>
                        <a:rPr lang="en-US" sz="1800" b="1" i="0">
                          <a:solidFill>
                            <a:schemeClr val="bg1"/>
                          </a:solidFill>
                          <a:latin typeface="Century Gothic" charset="0"/>
                          <a:ea typeface="Century Gothic" charset="0"/>
                          <a:cs typeface="Arial" panose="020B0604020202020204" pitchFamily="34" charset="0"/>
                        </a:rPr>
                        <a:t>Grant</a:t>
                      </a:r>
                      <a:r>
                        <a:rPr lang="en-US" sz="1800" b="1" i="0" baseline="0">
                          <a:solidFill>
                            <a:schemeClr val="bg1"/>
                          </a:solidFill>
                          <a:latin typeface="Century Gothic" charset="0"/>
                          <a:ea typeface="Century Gothic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>
                          <a:solidFill>
                            <a:schemeClr val="bg1"/>
                          </a:solidFill>
                          <a:latin typeface="Century Gothic" charset="0"/>
                          <a:ea typeface="Century Gothic" charset="0"/>
                          <a:cs typeface="Arial" panose="020B0604020202020204" pitchFamily="34" charset="0"/>
                        </a:rPr>
                        <a:t>Amount Requested</a:t>
                      </a:r>
                      <a:endParaRPr lang="en-GB" sz="1800" b="1" i="0">
                        <a:solidFill>
                          <a:schemeClr val="bg1"/>
                        </a:solidFill>
                        <a:latin typeface="Century Gothic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&lt;please insert&gt;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061">
                <a:tc>
                  <a:txBody>
                    <a:bodyPr/>
                    <a:lstStyle/>
                    <a:p>
                      <a:r>
                        <a:rPr lang="en-US" sz="1800" b="1" i="0">
                          <a:solidFill>
                            <a:schemeClr val="bg1"/>
                          </a:solidFill>
                          <a:latin typeface="Century Gothic" charset="0"/>
                          <a:ea typeface="Century Gothic" charset="0"/>
                          <a:cs typeface="Arial" panose="020B0604020202020204" pitchFamily="34" charset="0"/>
                        </a:rPr>
                        <a:t>Project Duration</a:t>
                      </a:r>
                      <a:endParaRPr lang="en-GB" sz="1800" b="1" i="0">
                        <a:solidFill>
                          <a:schemeClr val="bg1"/>
                        </a:solidFill>
                        <a:latin typeface="Century Gothic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i="1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3 years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650">
                <a:tc>
                  <a:txBody>
                    <a:bodyPr/>
                    <a:lstStyle/>
                    <a:p>
                      <a:r>
                        <a:rPr lang="en-US" sz="1800" b="1" i="0">
                          <a:solidFill>
                            <a:schemeClr val="bg1"/>
                          </a:solidFill>
                          <a:latin typeface="Century Gothic" charset="0"/>
                          <a:ea typeface="Century Gothic" charset="0"/>
                          <a:cs typeface="Arial" panose="020B0604020202020204" pitchFamily="34" charset="0"/>
                        </a:rPr>
                        <a:t>Effective Date</a:t>
                      </a:r>
                      <a:endParaRPr lang="en-GB" sz="1800" b="1" i="0">
                        <a:solidFill>
                          <a:schemeClr val="bg1"/>
                        </a:solidFill>
                        <a:latin typeface="Century Gothic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i="1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Upon approval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69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9CE36-4616-44FC-8498-6C574B1A6066}"/>
              </a:ext>
            </a:extLst>
          </p:cNvPr>
          <p:cNvSpPr txBox="1"/>
          <p:nvPr/>
        </p:nvSpPr>
        <p:spPr>
          <a:xfrm>
            <a:off x="736957" y="347769"/>
            <a:ext cx="698433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>
                <a:solidFill>
                  <a:prstClr val="black"/>
                </a:solidFill>
                <a:latin typeface="Arial Black"/>
              </a:rPr>
              <a:t>MSC/MD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 Activities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4F6E68-81A0-4AFF-A630-17C23A67E98F}"/>
              </a:ext>
            </a:extLst>
          </p:cNvPr>
          <p:cNvSpPr txBox="1"/>
          <p:nvPr/>
        </p:nvSpPr>
        <p:spPr>
          <a:xfrm>
            <a:off x="1191929" y="4329327"/>
            <a:ext cx="9396417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>
                <a:latin typeface="Arial"/>
                <a:ea typeface="Century Gothic" charset="0"/>
                <a:cs typeface="Arial"/>
              </a:rPr>
              <a:t>&lt;Brief on the MSC/MD/Propose activities. Duplicate if multiple&gt;</a:t>
            </a:r>
            <a:endParaRPr lang="en-GB" i="1"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lt"/>
              <a:cs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92C08A-A39B-5801-8BDD-8EB3A218D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39115"/>
              </p:ext>
            </p:extLst>
          </p:nvPr>
        </p:nvGraphicFramePr>
        <p:xfrm>
          <a:off x="881743" y="1004917"/>
          <a:ext cx="10612233" cy="140073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25616">
                  <a:extLst>
                    <a:ext uri="{9D8B030D-6E8A-4147-A177-3AD203B41FA5}">
                      <a16:colId xmlns:a16="http://schemas.microsoft.com/office/drawing/2014/main" val="1511287207"/>
                    </a:ext>
                  </a:extLst>
                </a:gridCol>
                <a:gridCol w="8186617">
                  <a:extLst>
                    <a:ext uri="{9D8B030D-6E8A-4147-A177-3AD203B41FA5}">
                      <a16:colId xmlns:a16="http://schemas.microsoft.com/office/drawing/2014/main" val="3254255522"/>
                    </a:ext>
                  </a:extLst>
                </a:gridCol>
              </a:tblGrid>
              <a:tr h="4669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 panose="020B0604020202020204" pitchFamily="34" charset="0"/>
                          <a:cs typeface="Arial"/>
                        </a:rPr>
                        <a:t>Activity 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Arial" panose="020B0604020202020204" pitchFamily="34" charset="0"/>
                          <a:cs typeface="Arial"/>
                        </a:rPr>
                        <a:t>&lt;please insert&gt;</a:t>
                      </a:r>
                    </a:p>
                  </a:txBody>
                  <a:tcPr marL="68580" marR="68580" marT="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46982"/>
                  </a:ext>
                </a:extLst>
              </a:tr>
              <a:tr h="466910">
                <a:tc>
                  <a:txBody>
                    <a:bodyPr/>
                    <a:lstStyle/>
                    <a:p>
                      <a:pPr marL="0" lvl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 panose="020B0604020202020204" pitchFamily="34" charset="0"/>
                          <a:cs typeface="Arial"/>
                        </a:rPr>
                        <a:t>Technology Enabler</a:t>
                      </a:r>
                    </a:p>
                  </a:txBody>
                  <a:tcPr marL="68580" marR="68580" marT="0" marB="0">
                    <a:lnL w="6350">
                      <a:solidFill>
                        <a:schemeClr val="tx1"/>
                      </a:solidFill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</a:rPr>
                        <a:t>&lt;please insert&gt;</a:t>
                      </a:r>
                      <a:endParaRPr lang="en-US"/>
                    </a:p>
                  </a:txBody>
                  <a:tcPr marL="68580" marR="68580" marT="0" marB="0">
                    <a:lnR w="6350">
                      <a:solidFill>
                        <a:schemeClr val="tx1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9997"/>
                  </a:ext>
                </a:extLst>
              </a:tr>
              <a:tr h="466910">
                <a:tc>
                  <a:txBody>
                    <a:bodyPr/>
                    <a:lstStyle/>
                    <a:p>
                      <a:pPr marL="0" lvl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 panose="020B0604020202020204" pitchFamily="34" charset="0"/>
                          <a:cs typeface="Arial"/>
                        </a:rPr>
                        <a:t>Sector Focus Area</a:t>
                      </a:r>
                    </a:p>
                  </a:txBody>
                  <a:tcPr marL="68580" marR="68580" marT="0" marB="0">
                    <a:lnL w="6350">
                      <a:solidFill>
                        <a:schemeClr val="tx1"/>
                      </a:solidFill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</a:rPr>
                        <a:t>&lt;please insert&gt;</a:t>
                      </a:r>
                      <a:endParaRPr lang="en-US"/>
                    </a:p>
                  </a:txBody>
                  <a:tcPr marL="68580" marR="68580" marT="0" marB="0">
                    <a:lnR w="6350">
                      <a:solidFill>
                        <a:schemeClr val="tx1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bg1"/>
                      </a:solidFill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105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61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9CE36-4616-44FC-8498-6C574B1A6066}"/>
              </a:ext>
            </a:extLst>
          </p:cNvPr>
          <p:cNvSpPr txBox="1"/>
          <p:nvPr/>
        </p:nvSpPr>
        <p:spPr>
          <a:xfrm>
            <a:off x="578592" y="227219"/>
            <a:ext cx="93371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>
                <a:latin typeface="Arial Black"/>
              </a:rPr>
              <a:t>Financial Highlights – Past Performance</a:t>
            </a:r>
            <a:endParaRPr lang="en-US" sz="2800">
              <a:cs typeface="Calibri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660035-A859-FC14-E930-8974BDEF8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358078"/>
              </p:ext>
            </p:extLst>
          </p:nvPr>
        </p:nvGraphicFramePr>
        <p:xfrm>
          <a:off x="578592" y="858964"/>
          <a:ext cx="11308609" cy="54300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88158">
                  <a:extLst>
                    <a:ext uri="{9D8B030D-6E8A-4147-A177-3AD203B41FA5}">
                      <a16:colId xmlns:a16="http://schemas.microsoft.com/office/drawing/2014/main" val="3293531539"/>
                    </a:ext>
                  </a:extLst>
                </a:gridCol>
                <a:gridCol w="2619935">
                  <a:extLst>
                    <a:ext uri="{9D8B030D-6E8A-4147-A177-3AD203B41FA5}">
                      <a16:colId xmlns:a16="http://schemas.microsoft.com/office/drawing/2014/main" val="3254255522"/>
                    </a:ext>
                  </a:extLst>
                </a:gridCol>
                <a:gridCol w="3100258">
                  <a:extLst>
                    <a:ext uri="{9D8B030D-6E8A-4147-A177-3AD203B41FA5}">
                      <a16:colId xmlns:a16="http://schemas.microsoft.com/office/drawing/2014/main" val="996897536"/>
                    </a:ext>
                  </a:extLst>
                </a:gridCol>
                <a:gridCol w="3100258">
                  <a:extLst>
                    <a:ext uri="{9D8B030D-6E8A-4147-A177-3AD203B41FA5}">
                      <a16:colId xmlns:a16="http://schemas.microsoft.com/office/drawing/2014/main" val="1013622137"/>
                    </a:ext>
                  </a:extLst>
                </a:gridCol>
              </a:tblGrid>
              <a:tr h="704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(RM'000)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Audited / Management Account (2022)</a:t>
                      </a:r>
                      <a:endParaRPr lang="en-US" sz="1600" b="1" kern="120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Audited Account (2021) </a:t>
                      </a:r>
                    </a:p>
                  </a:txBody>
                  <a:tcPr marL="6350" marR="6350" marT="6350" marB="63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Audited Account (2020) </a:t>
                      </a:r>
                    </a:p>
                  </a:txBody>
                  <a:tcPr marL="6350" marR="6350" marT="6350" marB="63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88088"/>
                  </a:ext>
                </a:extLst>
              </a:tr>
              <a:tr h="4308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1350319"/>
                  </a:ext>
                </a:extLst>
              </a:tr>
              <a:tr h="297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Less: OPEX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4346982"/>
                  </a:ext>
                </a:extLst>
              </a:tr>
              <a:tr h="3635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Less: Other Expenses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45314025"/>
                  </a:ext>
                </a:extLst>
              </a:tr>
              <a:tr h="4687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PROFIT/LOSS BEFORE TAX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32646770"/>
                  </a:ext>
                </a:extLst>
              </a:tr>
              <a:tr h="401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CAPEX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08230495"/>
                  </a:ext>
                </a:extLst>
              </a:tr>
              <a:tr h="3576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 Expenditures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14617411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OPEX + CAPEX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65864649"/>
                  </a:ext>
                </a:extLst>
              </a:tr>
              <a:tr h="22860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13408451"/>
                  </a:ext>
                </a:extLst>
              </a:tr>
              <a:tr h="5933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Assets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81967160"/>
                  </a:ext>
                </a:extLst>
              </a:tr>
              <a:tr h="5933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Assets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13703262"/>
                  </a:ext>
                </a:extLst>
              </a:tr>
              <a:tr h="5933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Total Liabilities (short and Long Term)</a:t>
                      </a: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48049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02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9CE36-4616-44FC-8498-6C574B1A6066}"/>
              </a:ext>
            </a:extLst>
          </p:cNvPr>
          <p:cNvSpPr txBox="1"/>
          <p:nvPr/>
        </p:nvSpPr>
        <p:spPr>
          <a:xfrm>
            <a:off x="578592" y="227219"/>
            <a:ext cx="93371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>
                <a:latin typeface="Arial Black"/>
              </a:rPr>
              <a:t>Financial Highlights – 3 years Projection</a:t>
            </a:r>
            <a:endParaRPr lang="en-US" sz="2800">
              <a:cs typeface="Calibri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660035-A859-FC14-E930-8974BDEF8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52692"/>
              </p:ext>
            </p:extLst>
          </p:nvPr>
        </p:nvGraphicFramePr>
        <p:xfrm>
          <a:off x="578592" y="858964"/>
          <a:ext cx="11308609" cy="54300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88158">
                  <a:extLst>
                    <a:ext uri="{9D8B030D-6E8A-4147-A177-3AD203B41FA5}">
                      <a16:colId xmlns:a16="http://schemas.microsoft.com/office/drawing/2014/main" val="3293531539"/>
                    </a:ext>
                  </a:extLst>
                </a:gridCol>
                <a:gridCol w="2619935">
                  <a:extLst>
                    <a:ext uri="{9D8B030D-6E8A-4147-A177-3AD203B41FA5}">
                      <a16:colId xmlns:a16="http://schemas.microsoft.com/office/drawing/2014/main" val="3254255522"/>
                    </a:ext>
                  </a:extLst>
                </a:gridCol>
                <a:gridCol w="3100258">
                  <a:extLst>
                    <a:ext uri="{9D8B030D-6E8A-4147-A177-3AD203B41FA5}">
                      <a16:colId xmlns:a16="http://schemas.microsoft.com/office/drawing/2014/main" val="996897536"/>
                    </a:ext>
                  </a:extLst>
                </a:gridCol>
                <a:gridCol w="3100258">
                  <a:extLst>
                    <a:ext uri="{9D8B030D-6E8A-4147-A177-3AD203B41FA5}">
                      <a16:colId xmlns:a16="http://schemas.microsoft.com/office/drawing/2014/main" val="1013622137"/>
                    </a:ext>
                  </a:extLst>
                </a:gridCol>
              </a:tblGrid>
              <a:tr h="704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(RM'000)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US" sz="1600" b="1" kern="120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Year 2 </a:t>
                      </a:r>
                    </a:p>
                  </a:txBody>
                  <a:tcPr marL="6350" marR="6350" marT="6350" marB="63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Year 3 </a:t>
                      </a:r>
                    </a:p>
                  </a:txBody>
                  <a:tcPr marL="6350" marR="6350" marT="6350" marB="63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88088"/>
                  </a:ext>
                </a:extLst>
              </a:tr>
              <a:tr h="4308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1350319"/>
                  </a:ext>
                </a:extLst>
              </a:tr>
              <a:tr h="297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Less: OPEX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4346982"/>
                  </a:ext>
                </a:extLst>
              </a:tr>
              <a:tr h="3635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Less: Other Expenses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45314025"/>
                  </a:ext>
                </a:extLst>
              </a:tr>
              <a:tr h="4687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PROFIT/LOSS BEFORE TAX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32646770"/>
                  </a:ext>
                </a:extLst>
              </a:tr>
              <a:tr h="401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CAPEX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08230495"/>
                  </a:ext>
                </a:extLst>
              </a:tr>
              <a:tr h="3576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 Expenditures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14617411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OPEX + CAPEX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65864649"/>
                  </a:ext>
                </a:extLst>
              </a:tr>
              <a:tr h="22860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13408451"/>
                  </a:ext>
                </a:extLst>
              </a:tr>
              <a:tr h="5933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Assets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81967160"/>
                  </a:ext>
                </a:extLst>
              </a:tr>
              <a:tr h="5933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Assets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kern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13703262"/>
                  </a:ext>
                </a:extLst>
              </a:tr>
              <a:tr h="5933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Total Liabilities (short and Long Term)</a:t>
                      </a:r>
                    </a:p>
                  </a:txBody>
                  <a:tcPr marL="6350" marR="6350" marT="6350" marB="63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48049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96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4BE1CEE-23E6-F809-B02C-40E8AC9412C1}"/>
              </a:ext>
            </a:extLst>
          </p:cNvPr>
          <p:cNvSpPr txBox="1"/>
          <p:nvPr/>
        </p:nvSpPr>
        <p:spPr>
          <a:xfrm>
            <a:off x="658368" y="229839"/>
            <a:ext cx="1008839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 Black"/>
                <a:ea typeface="+mn-ea"/>
                <a:cs typeface="+mn-cs"/>
              </a:rPr>
              <a:t>Business Proposal, Strategic &amp; Value Proposition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723223-18FC-E600-B39C-AAB0C10EBFE3}"/>
              </a:ext>
            </a:extLst>
          </p:cNvPr>
          <p:cNvSpPr txBox="1"/>
          <p:nvPr/>
        </p:nvSpPr>
        <p:spPr>
          <a:xfrm>
            <a:off x="740668" y="6208839"/>
            <a:ext cx="97838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</a:pPr>
            <a:r>
              <a:rPr lang="en-US" sz="1600">
                <a:latin typeface="Arial"/>
                <a:ea typeface="Century Gothic" charset="0"/>
                <a:cs typeface="Arial"/>
              </a:rPr>
              <a:t>NOTE: Kindly ensure it is tally in section F as per the application form submitted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lt"/>
              <a:cs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469B16A-4539-7784-B7B8-33055B4E0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740505"/>
              </p:ext>
            </p:extLst>
          </p:nvPr>
        </p:nvGraphicFramePr>
        <p:xfrm>
          <a:off x="658368" y="768096"/>
          <a:ext cx="11183113" cy="5440746"/>
        </p:xfrm>
        <a:graphic>
          <a:graphicData uri="http://schemas.openxmlformats.org/drawingml/2006/table">
            <a:tbl>
              <a:tblPr/>
              <a:tblGrid>
                <a:gridCol w="2071639">
                  <a:extLst>
                    <a:ext uri="{9D8B030D-6E8A-4147-A177-3AD203B41FA5}">
                      <a16:colId xmlns:a16="http://schemas.microsoft.com/office/drawing/2014/main" val="3614078132"/>
                    </a:ext>
                  </a:extLst>
                </a:gridCol>
                <a:gridCol w="6833604">
                  <a:extLst>
                    <a:ext uri="{9D8B030D-6E8A-4147-A177-3AD203B41FA5}">
                      <a16:colId xmlns:a16="http://schemas.microsoft.com/office/drawing/2014/main" val="2026038319"/>
                    </a:ext>
                  </a:extLst>
                </a:gridCol>
                <a:gridCol w="2277870">
                  <a:extLst>
                    <a:ext uri="{9D8B030D-6E8A-4147-A177-3AD203B41FA5}">
                      <a16:colId xmlns:a16="http://schemas.microsoft.com/office/drawing/2014/main" val="2063770711"/>
                    </a:ext>
                  </a:extLst>
                </a:gridCol>
              </a:tblGrid>
              <a:tr h="205781"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Details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Justification/Explanation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75683"/>
                  </a:ext>
                </a:extLst>
              </a:tr>
              <a:tr h="1869386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Company Background Reference should be past track record (where applicable), together with the branding and any other relevant information. Some criteria may include the following:</a:t>
                      </a:r>
                      <a:b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 Achievement of the project;</a:t>
                      </a:r>
                      <a:b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 Brand name;</a:t>
                      </a:r>
                      <a:b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 Expertise; and/or</a:t>
                      </a:r>
                      <a:b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 Influence in industry such as awards or recognitions.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Applicant demonstrate significant  past track record (where applicable), together with the branding and any other relevant information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55249"/>
                  </a:ext>
                </a:extLst>
              </a:tr>
              <a:tr h="334968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Investment growth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 spending and capital growth, benefits to Malaysia, both direct and indirect, where applicable 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348633"/>
                  </a:ext>
                </a:extLst>
              </a:tr>
              <a:tr h="307563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Return On Investment (ROI) 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ROI  =  Total Investment (cumulative 3 years)/ Total Grant Requested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ROI = 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977957"/>
                  </a:ext>
                </a:extLst>
              </a:tr>
              <a:tr h="205781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Spill-over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potential spill-over/benefits to local ecosystem and value-chain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110788"/>
                  </a:ext>
                </a:extLst>
              </a:tr>
              <a:tr h="334968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Knowledge worker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Job category and the related approved activity, number of jobs, qualifications, salary range, years of experience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5839"/>
                  </a:ext>
                </a:extLst>
              </a:tr>
              <a:tr h="205781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 generated by the company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864577"/>
                  </a:ext>
                </a:extLst>
              </a:tr>
              <a:tr h="205781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Jobs 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jobs, type of jobs, potential technical exposure to local. 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184884"/>
                  </a:ext>
                </a:extLst>
              </a:tr>
              <a:tr h="334968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Export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Emphasis on export should be focused on local companies, so that they become regional or global.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794424"/>
                  </a:ext>
                </a:extLst>
              </a:tr>
              <a:tr h="395152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Foreign Establishment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 foreign companies, emphasis should be on the establishment of new Malaysia Digital activities.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144545"/>
                  </a:ext>
                </a:extLst>
              </a:tr>
              <a:tr h="334968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Research and Development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&amp; Operational expenditure (hardware and software); and/or  </a:t>
                      </a:r>
                      <a:b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 filing.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278110"/>
                  </a:ext>
                </a:extLst>
              </a:tr>
              <a:tr h="205781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Technology Area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Innovation/adoption of latest teachnology . Link to National Agenda 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436098"/>
                  </a:ext>
                </a:extLst>
              </a:tr>
              <a:tr h="499868">
                <a:tc>
                  <a:txBody>
                    <a:bodyPr/>
                    <a:lstStyle/>
                    <a:p>
                      <a:pPr algn="l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Industry linkages, establishment of Centre of Excellence, training programs for fresh graduates or the hiring of qualified employees, collaboration with universities or tertiary institutions  commitment to train and knowledge transfer.</a:t>
                      </a:r>
                    </a:p>
                  </a:txBody>
                  <a:tcPr marL="4776" marR="4776" marT="4776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76" marR="4776" marT="477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051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643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08EBD57-4188-FC17-F055-49ECF6962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65291"/>
              </p:ext>
            </p:extLst>
          </p:nvPr>
        </p:nvGraphicFramePr>
        <p:xfrm>
          <a:off x="840452" y="1222322"/>
          <a:ext cx="10354771" cy="156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2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9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305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Type of creation/products (hardware, software, design </a:t>
                      </a:r>
                      <a:r>
                        <a:rPr lang="en-US" sz="1600" b="0" i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n-US" sz="16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)</a:t>
                      </a:r>
                      <a:endParaRPr lang="en-GB" sz="16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46" marR="91446" marT="45686" marB="456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Name/Title</a:t>
                      </a:r>
                      <a:endParaRPr lang="en-GB" sz="16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46" marR="91446" marT="45686" marB="456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Completion</a:t>
                      </a:r>
                      <a:endParaRPr lang="en-GB" sz="16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46" marR="91446" marT="45686" marB="456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Estimated Revenue</a:t>
                      </a:r>
                      <a:r>
                        <a:rPr lang="en-US" sz="1600" b="0" i="0" baseline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 to date</a:t>
                      </a:r>
                      <a:endParaRPr lang="en-GB" sz="16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46" marR="91446" marT="45686" marB="456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F369720-8CA4-D341-7A17-3923824FF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94" y="831110"/>
            <a:ext cx="7930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/>
            <a:r>
              <a:rPr lang="en-US" b="1">
                <a:solidFill>
                  <a:srgbClr val="000000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Innovation track record – previous creations/products by the company</a:t>
            </a:r>
            <a:endParaRPr lang="en-GB" b="1">
              <a:solidFill>
                <a:srgbClr val="000000"/>
              </a:solidFill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E9CE36-4616-44FC-8498-6C574B1A6066}"/>
              </a:ext>
            </a:extLst>
          </p:cNvPr>
          <p:cNvSpPr txBox="1"/>
          <p:nvPr/>
        </p:nvSpPr>
        <p:spPr>
          <a:xfrm>
            <a:off x="736957" y="207328"/>
            <a:ext cx="698433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Applicant Details</a:t>
            </a:r>
            <a:endParaRPr kumimoji="0" lang="en-GB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Calibri"/>
            </a:endParaRP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2A09BC3B-D9E3-9907-33E4-6333BBBA2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299" y="3887271"/>
            <a:ext cx="20521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2. OWNERSHIP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C5B434-44A2-9BBC-866E-CAAD4D3AB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22" y="2895156"/>
            <a:ext cx="57887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/>
            <a:r>
              <a:rPr lang="en-US" b="1">
                <a:solidFill>
                  <a:srgbClr val="000000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Company’s awards and recognition (If Applicable)</a:t>
            </a:r>
            <a:endParaRPr lang="en-GB" b="1">
              <a:solidFill>
                <a:srgbClr val="000000"/>
              </a:solidFill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1E75B42-B9AE-48DE-9E72-722675833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531596"/>
              </p:ext>
            </p:extLst>
          </p:nvPr>
        </p:nvGraphicFramePr>
        <p:xfrm>
          <a:off x="840452" y="3363150"/>
          <a:ext cx="8445169" cy="1360488"/>
        </p:xfrm>
        <a:graphic>
          <a:graphicData uri="http://schemas.openxmlformats.org/drawingml/2006/table">
            <a:tbl>
              <a:tblPr/>
              <a:tblGrid>
                <a:gridCol w="6091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3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Name of award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34" marR="91434"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Year Received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34" marR="91434"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9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34" marR="91434"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34" marR="91434"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34" marR="91434"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34" marR="91434"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9">
            <a:extLst>
              <a:ext uri="{FF2B5EF4-FFF2-40B4-BE49-F238E27FC236}">
                <a16:creationId xmlns:a16="http://schemas.microsoft.com/office/drawing/2014/main" id="{2495E748-CDE2-C3EB-1BE7-CC033F21C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04" y="4774536"/>
            <a:ext cx="76867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eaLnBrk="0"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eaLnBrk="1"/>
            <a:r>
              <a:rPr lang="en-US" b="1">
                <a:solidFill>
                  <a:srgbClr val="000000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Grant received from MDEC/other government agencies (If applicable)</a:t>
            </a:r>
            <a:endParaRPr lang="en-GB" b="1">
              <a:solidFill>
                <a:srgbClr val="000000"/>
              </a:solidFill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9FE7E1E-7318-32D5-0626-F6FCBA4E9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89143"/>
              </p:ext>
            </p:extLst>
          </p:nvPr>
        </p:nvGraphicFramePr>
        <p:xfrm>
          <a:off x="840452" y="5247759"/>
          <a:ext cx="10465984" cy="118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1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6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864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Grant Name</a:t>
                      </a:r>
                      <a:endParaRPr lang="en-GB" sz="16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46" marR="91446" marT="45686" marB="456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Project Title</a:t>
                      </a:r>
                    </a:p>
                  </a:txBody>
                  <a:tcPr marL="91446" marR="91446" marT="45686" marB="456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Completion Status</a:t>
                      </a:r>
                      <a:endParaRPr lang="en-GB" sz="16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46" marR="91446" marT="45686" marB="456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entury Gothic" charset="0"/>
                          <a:cs typeface="Arial" panose="020B0604020202020204" pitchFamily="34" charset="0"/>
                        </a:rPr>
                        <a:t>Revenue generated (if any)</a:t>
                      </a:r>
                      <a:endParaRPr lang="en-GB" sz="1600" b="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entury Gothic" charset="0"/>
                        <a:cs typeface="Arial" panose="020B0604020202020204" pitchFamily="34" charset="0"/>
                      </a:endParaRPr>
                    </a:p>
                  </a:txBody>
                  <a:tcPr marL="91446" marR="91446" marT="45686" marB="4568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19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i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91446" marR="91446" marT="45686" marB="456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76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84C8A346ACAA45AAE4EE49183A08BC" ma:contentTypeVersion="21" ma:contentTypeDescription="Create a new document." ma:contentTypeScope="" ma:versionID="b6f8b82250e9d30e911b4697870739e8">
  <xsd:schema xmlns:xsd="http://www.w3.org/2001/XMLSchema" xmlns:xs="http://www.w3.org/2001/XMLSchema" xmlns:p="http://schemas.microsoft.com/office/2006/metadata/properties" xmlns:ns1="http://schemas.microsoft.com/sharepoint/v3" xmlns:ns2="419ade24-a86c-4db5-a6e5-15eb0cbba771" xmlns:ns3="40d2207c-65d8-42cd-bc48-dc49f12eaca9" targetNamespace="http://schemas.microsoft.com/office/2006/metadata/properties" ma:root="true" ma:fieldsID="2eec2f4eaacd327b4d8a9834f6a7baa5" ns1:_="" ns2:_="" ns3:_="">
    <xsd:import namespace="http://schemas.microsoft.com/sharepoint/v3"/>
    <xsd:import namespace="419ade24-a86c-4db5-a6e5-15eb0cbba771"/>
    <xsd:import namespace="40d2207c-65d8-42cd-bc48-dc49f12eaca9"/>
    <xsd:element name="properties">
      <xsd:complexType>
        <xsd:sequence>
          <xsd:element name="documentManagement">
            <xsd:complexType>
              <xsd:all>
                <xsd:element ref="ns2:Remarks" minOccurs="0"/>
                <xsd:element ref="ns2:Notes0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ContractEnd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9ade24-a86c-4db5-a6e5-15eb0cbba771" elementFormDefault="qualified">
    <xsd:import namespace="http://schemas.microsoft.com/office/2006/documentManagement/types"/>
    <xsd:import namespace="http://schemas.microsoft.com/office/infopath/2007/PartnerControls"/>
    <xsd:element name="Remarks" ma:index="8" nillable="true" ma:displayName="Remarks" ma:internalName="Remarks">
      <xsd:simpleType>
        <xsd:restriction base="dms:Text"/>
      </xsd:simpleType>
    </xsd:element>
    <xsd:element name="Notes0" ma:index="9" nillable="true" ma:displayName="Size" ma:internalName="Notes0">
      <xsd:simpleType>
        <xsd:restriction base="dms:Note">
          <xsd:maxLength value="255"/>
        </xsd:restriction>
      </xsd:simple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ontractEnd" ma:index="24" nillable="true" ma:displayName="Contract End" ma:format="Dropdown" ma:internalName="ContractEnd">
      <xsd:simpleType>
        <xsd:restriction base="dms:Text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6677dcb1-d299-47bc-8cb7-b73c629173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d2207c-65d8-42cd-bc48-dc49f12eaca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9ad624ac-4db3-41d3-9639-69f469bb6620}" ma:internalName="TaxCatchAll" ma:showField="CatchAllData" ma:web="40d2207c-65d8-42cd-bc48-dc49f12eac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19ade24-a86c-4db5-a6e5-15eb0cbba771">
      <Terms xmlns="http://schemas.microsoft.com/office/infopath/2007/PartnerControls"/>
    </lcf76f155ced4ddcb4097134ff3c332f>
    <TaxCatchAll xmlns="40d2207c-65d8-42cd-bc48-dc49f12eaca9" xsi:nil="true"/>
    <SharedWithUsers xmlns="40d2207c-65d8-42cd-bc48-dc49f12eaca9">
      <UserInfo>
        <DisplayName>Mohd Shaharimi Bin Saliman</DisplayName>
        <AccountId>328</AccountId>
        <AccountType/>
      </UserInfo>
    </SharedWithUsers>
    <_ip_UnifiedCompliancePolicyUIAction xmlns="http://schemas.microsoft.com/sharepoint/v3" xsi:nil="true"/>
    <Notes0 xmlns="419ade24-a86c-4db5-a6e5-15eb0cbba771" xsi:nil="true"/>
    <Remarks xmlns="419ade24-a86c-4db5-a6e5-15eb0cbba771" xsi:nil="true"/>
    <_ip_UnifiedCompliancePolicyProperties xmlns="http://schemas.microsoft.com/sharepoint/v3" xsi:nil="true"/>
    <ContractEnd xmlns="419ade24-a86c-4db5-a6e5-15eb0cbba77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BB8E0C-C15A-4C3A-9624-9F6B8E5F5719}">
  <ds:schemaRefs>
    <ds:schemaRef ds:uri="40d2207c-65d8-42cd-bc48-dc49f12eaca9"/>
    <ds:schemaRef ds:uri="419ade24-a86c-4db5-a6e5-15eb0cbba77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846BD0A-65E0-4961-B9EC-CE3940C72AE7}">
  <ds:schemaRefs>
    <ds:schemaRef ds:uri="40d2207c-65d8-42cd-bc48-dc49f12eaca9"/>
    <ds:schemaRef ds:uri="419ade24-a86c-4db5-a6e5-15eb0cbba77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888F23B-0DA8-47A5-89AB-B36D69C107B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b4d2a253-6e5f-4686-8969-e8c6d40d6952}" enabled="1" method="Standard" siteId="{5e3e0f8e-03e0-4427-ba21-439028d3d14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3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Baihaqi bin Mohd Ismail</dc:creator>
  <cp:revision>1</cp:revision>
  <dcterms:created xsi:type="dcterms:W3CDTF">2022-01-12T09:03:51Z</dcterms:created>
  <dcterms:modified xsi:type="dcterms:W3CDTF">2023-06-28T17:22:20Z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d2a253-6e5f-4686-8969-e8c6d40d6952_Enabled">
    <vt:lpwstr>true</vt:lpwstr>
  </property>
  <property fmtid="{D5CDD505-2E9C-101B-9397-08002B2CF9AE}" pid="3" name="MSIP_Label_b4d2a253-6e5f-4686-8969-e8c6d40d6952_SetDate">
    <vt:lpwstr>2022-01-12T09:03:51Z</vt:lpwstr>
  </property>
  <property fmtid="{D5CDD505-2E9C-101B-9397-08002B2CF9AE}" pid="4" name="MSIP_Label_b4d2a253-6e5f-4686-8969-e8c6d40d6952_Method">
    <vt:lpwstr>Standard</vt:lpwstr>
  </property>
  <property fmtid="{D5CDD505-2E9C-101B-9397-08002B2CF9AE}" pid="5" name="MSIP_Label_b4d2a253-6e5f-4686-8969-e8c6d40d6952_Name">
    <vt:lpwstr>b4d2a253-6e5f-4686-8969-e8c6d40d6952</vt:lpwstr>
  </property>
  <property fmtid="{D5CDD505-2E9C-101B-9397-08002B2CF9AE}" pid="6" name="MSIP_Label_b4d2a253-6e5f-4686-8969-e8c6d40d6952_SiteId">
    <vt:lpwstr>5e3e0f8e-03e0-4427-ba21-439028d3d140</vt:lpwstr>
  </property>
  <property fmtid="{D5CDD505-2E9C-101B-9397-08002B2CF9AE}" pid="7" name="MSIP_Label_b4d2a253-6e5f-4686-8969-e8c6d40d6952_ActionId">
    <vt:lpwstr>45b165f5-4d8d-4bca-a1e0-3a49f02ad99a</vt:lpwstr>
  </property>
  <property fmtid="{D5CDD505-2E9C-101B-9397-08002B2CF9AE}" pid="8" name="MSIP_Label_b4d2a253-6e5f-4686-8969-e8c6d40d6952_ContentBits">
    <vt:lpwstr>0</vt:lpwstr>
  </property>
  <property fmtid="{D5CDD505-2E9C-101B-9397-08002B2CF9AE}" pid="9" name="ContentTypeId">
    <vt:lpwstr>0x0101007F84C8A346ACAA45AAE4EE49183A08BC</vt:lpwstr>
  </property>
  <property fmtid="{D5CDD505-2E9C-101B-9397-08002B2CF9AE}" pid="10" name="MediaServiceImageTags">
    <vt:lpwstr/>
  </property>
</Properties>
</file>